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26"/>
  </p:handoutMasterIdLst>
  <p:sldIdLst>
    <p:sldId id="256" r:id="rId2"/>
    <p:sldId id="259" r:id="rId3"/>
    <p:sldId id="266" r:id="rId4"/>
    <p:sldId id="267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74" r:id="rId13"/>
    <p:sldId id="269" r:id="rId14"/>
    <p:sldId id="270" r:id="rId15"/>
    <p:sldId id="271" r:id="rId16"/>
    <p:sldId id="272" r:id="rId17"/>
    <p:sldId id="273" r:id="rId18"/>
    <p:sldId id="275" r:id="rId19"/>
    <p:sldId id="276" r:id="rId20"/>
    <p:sldId id="277" r:id="rId21"/>
    <p:sldId id="278" r:id="rId22"/>
    <p:sldId id="257" r:id="rId23"/>
    <p:sldId id="258" r:id="rId24"/>
    <p:sldId id="279" r:id="rId25"/>
  </p:sldIdLst>
  <p:sldSz cx="9144000" cy="6858000" type="screen4x3"/>
  <p:notesSz cx="6858000" cy="9083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06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0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527B08-4103-4B61-892E-D0431BDF787C}" type="datetimeFigureOut">
              <a:rPr lang="en-US" smtClean="0"/>
              <a:t>1/28/2012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28063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28063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9ABF61-A7FF-4330-BF4C-746F43E09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6708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D498A-7506-4D59-8349-365B18AB480F}" type="datetimeFigureOut">
              <a:rPr lang="en-US" smtClean="0"/>
              <a:t>1/26/2012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548F474-F4F9-4EEE-854B-AFB9429D036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D498A-7506-4D59-8349-365B18AB480F}" type="datetimeFigureOut">
              <a:rPr lang="en-US" smtClean="0"/>
              <a:t>1/26/2012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8F474-F4F9-4EEE-854B-AFB9429D03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D498A-7506-4D59-8349-365B18AB480F}" type="datetimeFigureOut">
              <a:rPr lang="en-US" smtClean="0"/>
              <a:t>1/26/2012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8F474-F4F9-4EEE-854B-AFB9429D03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D498A-7506-4D59-8349-365B18AB480F}" type="datetimeFigureOut">
              <a:rPr lang="en-US" smtClean="0"/>
              <a:t>1/26/2012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8F474-F4F9-4EEE-854B-AFB9429D03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D498A-7506-4D59-8349-365B18AB480F}" type="datetimeFigureOut">
              <a:rPr lang="en-US" smtClean="0"/>
              <a:t>1/26/2012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8F474-F4F9-4EEE-854B-AFB9429D036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D498A-7506-4D59-8349-365B18AB480F}" type="datetimeFigureOut">
              <a:rPr lang="en-US" smtClean="0"/>
              <a:t>1/26/2012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8F474-F4F9-4EEE-854B-AFB9429D036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D498A-7506-4D59-8349-365B18AB480F}" type="datetimeFigureOut">
              <a:rPr lang="en-US" smtClean="0"/>
              <a:t>1/26/2012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8F474-F4F9-4EEE-854B-AFB9429D036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D498A-7506-4D59-8349-365B18AB480F}" type="datetimeFigureOut">
              <a:rPr lang="en-US" smtClean="0"/>
              <a:t>1/26/2012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8F474-F4F9-4EEE-854B-AFB9429D03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D498A-7506-4D59-8349-365B18AB480F}" type="datetimeFigureOut">
              <a:rPr lang="en-US" smtClean="0"/>
              <a:t>1/26/2012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8F474-F4F9-4EEE-854B-AFB9429D03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D498A-7506-4D59-8349-365B18AB480F}" type="datetimeFigureOut">
              <a:rPr lang="en-US" smtClean="0"/>
              <a:t>1/26/2012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8F474-F4F9-4EEE-854B-AFB9429D03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D498A-7506-4D59-8349-365B18AB480F}" type="datetimeFigureOut">
              <a:rPr lang="en-US" smtClean="0"/>
              <a:t>1/26/2012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8F474-F4F9-4EEE-854B-AFB9429D03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5F9D498A-7506-4D59-8349-365B18AB480F}" type="datetimeFigureOut">
              <a:rPr lang="en-US" smtClean="0"/>
              <a:t>1/26/2012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548F474-F4F9-4EEE-854B-AFB9429D036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Koinonia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New_American_Standard_Bible" TargetMode="External"/><Relationship Id="rId2" Type="http://schemas.openxmlformats.org/officeDocument/2006/relationships/hyperlink" Target="http://en.wikipedia.org/wiki/Koinonia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Jesus" TargetMode="External"/><Relationship Id="rId2" Type="http://schemas.openxmlformats.org/officeDocument/2006/relationships/hyperlink" Target="http://en.wikipedia.org/wiki/New_Testament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3047999"/>
          </a:xfrm>
        </p:spPr>
        <p:txBody>
          <a:bodyPr/>
          <a:lstStyle/>
          <a:p>
            <a:r>
              <a:rPr lang="en-US" dirty="0"/>
              <a:t>Welcome to Worship Services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733800"/>
            <a:ext cx="7924800" cy="2438400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Where Members are Always Appreciated</a:t>
            </a:r>
          </a:p>
          <a:p>
            <a:r>
              <a:rPr lang="en-US" b="1" dirty="0">
                <a:solidFill>
                  <a:srgbClr val="FF0000"/>
                </a:solidFill>
              </a:rPr>
              <a:t>And</a:t>
            </a:r>
          </a:p>
          <a:p>
            <a:r>
              <a:rPr lang="en-US" b="1" dirty="0">
                <a:solidFill>
                  <a:srgbClr val="FF0000"/>
                </a:solidFill>
              </a:rPr>
              <a:t>Visitors are Our Honored Guests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3118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Withdrawal of Fellowship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502920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</a:rPr>
              <a:t>The same bonds that link the individual to Jesus also link him or her with other </a:t>
            </a:r>
            <a:r>
              <a:rPr lang="en-US" b="1" dirty="0" smtClean="0">
                <a:solidFill>
                  <a:srgbClr val="C00000"/>
                </a:solidFill>
              </a:rPr>
              <a:t>faithful members of His Church. 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C00000"/>
                </a:solidFill>
              </a:rPr>
              <a:t>The </a:t>
            </a:r>
            <a:r>
              <a:rPr lang="en-US" b="1" dirty="0">
                <a:solidFill>
                  <a:srgbClr val="C00000"/>
                </a:solidFill>
              </a:rPr>
              <a:t>New Testament letters describe those bonds as so vital and genuine that a deep level of intimacy can be experienced among the members of a local church</a:t>
            </a:r>
            <a:r>
              <a:rPr lang="en-US" b="1" dirty="0" smtClean="0">
                <a:solidFill>
                  <a:srgbClr val="C00000"/>
                </a:solidFill>
              </a:rPr>
              <a:t>.</a:t>
            </a:r>
            <a:r>
              <a:rPr lang="en-US" b="1" baseline="30000" dirty="0" smtClean="0">
                <a:solidFill>
                  <a:srgbClr val="C00000"/>
                </a:solidFill>
                <a:hlinkClick r:id="rId2"/>
              </a:rPr>
              <a:t>[2]</a:t>
            </a:r>
            <a:r>
              <a:rPr lang="en-US" dirty="0" smtClean="0"/>
              <a:t> </a:t>
            </a:r>
            <a:r>
              <a:rPr lang="en-US" sz="1600" dirty="0"/>
              <a:t>Richards, </a:t>
            </a:r>
            <a:r>
              <a:rPr lang="en-US" sz="1600" i="1" dirty="0"/>
              <a:t>Expository Dictionary of Bible Words</a:t>
            </a:r>
            <a:r>
              <a:rPr lang="en-US" sz="1600" dirty="0"/>
              <a:t>, p. 275-276</a:t>
            </a:r>
            <a:endParaRPr lang="en-US" sz="1600" b="1" baseline="30000" dirty="0" smtClean="0">
              <a:solidFill>
                <a:srgbClr val="C00000"/>
              </a:solidFill>
            </a:endParaRPr>
          </a:p>
          <a:p>
            <a:endParaRPr lang="en-US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</a:rPr>
              <a:t>The first usage of </a:t>
            </a:r>
            <a:r>
              <a:rPr lang="en-US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koinonia</a:t>
            </a:r>
            <a:r>
              <a:rPr lang="en-US" b="1" dirty="0">
                <a:solidFill>
                  <a:srgbClr val="C00000"/>
                </a:solidFill>
              </a:rPr>
              <a:t> in the Greek New Testament is found in </a:t>
            </a:r>
            <a:r>
              <a:rPr lang="en-US" b="1" u="sng" dirty="0">
                <a:solidFill>
                  <a:schemeClr val="tx1"/>
                </a:solidFill>
              </a:rPr>
              <a:t>Acts 2:42-47</a:t>
            </a:r>
            <a:r>
              <a:rPr lang="en-US" b="1" dirty="0">
                <a:solidFill>
                  <a:srgbClr val="C00000"/>
                </a:solidFill>
              </a:rPr>
              <a:t>, where we read a striking description of the common life shared by the early Christian believers in Jerusalem:</a:t>
            </a:r>
          </a:p>
          <a:p>
            <a:pPr marL="0" indent="0">
              <a:buNone/>
            </a:pPr>
            <a:r>
              <a:rPr lang="en-US" b="1" dirty="0">
                <a:solidFill>
                  <a:srgbClr val="1706F8"/>
                </a:solidFill>
              </a:rPr>
              <a:t>“ </a:t>
            </a:r>
            <a:r>
              <a:rPr lang="en-US" b="1" dirty="0" smtClean="0">
                <a:solidFill>
                  <a:srgbClr val="1706F8"/>
                </a:solidFill>
              </a:rPr>
              <a:t>They </a:t>
            </a:r>
            <a:r>
              <a:rPr lang="en-US" b="1" dirty="0">
                <a:solidFill>
                  <a:srgbClr val="1706F8"/>
                </a:solidFill>
              </a:rPr>
              <a:t>devoted themselves to the apostles’ teaching and </a:t>
            </a:r>
            <a:r>
              <a:rPr lang="en-US" b="1" dirty="0">
                <a:solidFill>
                  <a:srgbClr val="1706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the communion, to the breaking of bread and to prayer..</a:t>
            </a:r>
            <a:r>
              <a:rPr lang="en-US" b="1" dirty="0">
                <a:solidFill>
                  <a:srgbClr val="1706F8"/>
                </a:solidFill>
              </a:rPr>
              <a:t>.</a:t>
            </a:r>
            <a:r>
              <a:rPr lang="en-US" b="1" dirty="0">
                <a:solidFill>
                  <a:srgbClr val="1706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the believers were together and had everything in common. </a:t>
            </a:r>
            <a:r>
              <a:rPr lang="en-US" b="1" dirty="0">
                <a:solidFill>
                  <a:srgbClr val="1706F8"/>
                </a:solidFill>
              </a:rPr>
              <a:t>Selling their possessions and goods, they gave to anyone as he had </a:t>
            </a:r>
            <a:r>
              <a:rPr lang="en-US" b="1" dirty="0">
                <a:solidFill>
                  <a:srgbClr val="1706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need…They broke bread in their homes and ate together with glad and sincere hearts, praising God and enjoying the favor of all the people</a:t>
            </a:r>
            <a:r>
              <a:rPr lang="en-US" b="1" dirty="0" smtClean="0">
                <a:solidFill>
                  <a:srgbClr val="1706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  </a:t>
            </a:r>
            <a:r>
              <a:rPr lang="en-US" sz="1600" dirty="0"/>
              <a:t>Robinson, “Communion; Fellowship,” in </a:t>
            </a:r>
            <a:r>
              <a:rPr lang="en-US" sz="1600" dirty="0" err="1"/>
              <a:t>Bromiley</a:t>
            </a:r>
            <a:r>
              <a:rPr lang="en-US" sz="1600" dirty="0"/>
              <a:t>, </a:t>
            </a:r>
            <a:r>
              <a:rPr lang="en-US" sz="1600" i="1" dirty="0"/>
              <a:t>The International Standard Bible Encyclopedia</a:t>
            </a:r>
            <a:r>
              <a:rPr lang="en-US" sz="1600" dirty="0"/>
              <a:t>, pp. 752-753</a:t>
            </a:r>
            <a:endParaRPr lang="en-US" sz="1600" b="1" dirty="0" smtClean="0">
              <a:solidFill>
                <a:srgbClr val="1706F8"/>
              </a:solidFill>
            </a:endParaRPr>
          </a:p>
          <a:p>
            <a:endParaRPr 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3202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Withdrawal of Fellowship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4953000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So “fellowship” – </a:t>
            </a:r>
            <a:r>
              <a:rPr lang="en-US" b="1" i="1" dirty="0" smtClean="0">
                <a:solidFill>
                  <a:schemeClr val="tx1"/>
                </a:solidFill>
              </a:rPr>
              <a:t>koi-non-</a:t>
            </a:r>
            <a:r>
              <a:rPr lang="en-US" b="1" i="1" dirty="0" err="1" smtClean="0">
                <a:solidFill>
                  <a:schemeClr val="tx1"/>
                </a:solidFill>
              </a:rPr>
              <a:t>ia</a:t>
            </a:r>
            <a:r>
              <a:rPr lang="en-US" b="1" dirty="0" smtClean="0">
                <a:solidFill>
                  <a:schemeClr val="tx1"/>
                </a:solidFill>
              </a:rPr>
              <a:t> -  </a:t>
            </a:r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sharing, companionship, participation, partnership, communication </a:t>
            </a:r>
            <a:r>
              <a:rPr lang="en-US" b="1" dirty="0" smtClean="0">
                <a:solidFill>
                  <a:schemeClr val="tx1"/>
                </a:solidFill>
              </a:rPr>
              <a:t>with those of like precious faith and service to our Lord and with our Lord.</a:t>
            </a:r>
          </a:p>
          <a:p>
            <a:endParaRPr lang="en-US" b="1" dirty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Therefore it is </a:t>
            </a:r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fellowship – “</a:t>
            </a:r>
            <a:r>
              <a:rPr lang="en-US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koi-non-</a:t>
            </a:r>
            <a:r>
              <a:rPr lang="en-US" b="1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ia</a:t>
            </a:r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 - </a:t>
            </a:r>
            <a:r>
              <a:rPr lang="en-US" b="1" dirty="0" smtClean="0">
                <a:solidFill>
                  <a:schemeClr val="tx1"/>
                </a:solidFill>
              </a:rPr>
              <a:t>which we withdraw from an erring, impenitent brother or sister in Christ, one that is part of the congregation.</a:t>
            </a:r>
          </a:p>
          <a:p>
            <a:endParaRPr lang="en-US" b="1" dirty="0" smtClean="0">
              <a:solidFill>
                <a:schemeClr val="tx1"/>
              </a:solidFill>
            </a:endParaRPr>
          </a:p>
          <a:p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And to keep the rest of the congregation pure from such sinful acts by setting the example and warning before them –  </a:t>
            </a:r>
            <a:r>
              <a:rPr lang="en-US" b="1" u="sng" dirty="0" smtClean="0">
                <a:solidFill>
                  <a:schemeClr val="tx1"/>
                </a:solidFill>
              </a:rPr>
              <a:t>Acts 5:1-11 &amp; I Corinthians 5:7</a:t>
            </a:r>
            <a:endParaRPr lang="en-US" b="1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3510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Withdrawal of Fellowship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1706F8"/>
                </a:solidFill>
              </a:rPr>
              <a:t>Paul instructs – </a:t>
            </a:r>
          </a:p>
          <a:p>
            <a:endParaRPr lang="en-US" dirty="0"/>
          </a:p>
          <a:p>
            <a:r>
              <a:rPr lang="en-US" b="1" i="1" baseline="30000" dirty="0">
                <a:solidFill>
                  <a:srgbClr val="1706F8"/>
                </a:solidFill>
              </a:rPr>
              <a:t>20</a:t>
            </a:r>
            <a:r>
              <a:rPr lang="en-US" b="1" i="1" dirty="0">
                <a:solidFill>
                  <a:srgbClr val="1706F8"/>
                </a:solidFill>
              </a:rPr>
              <a:t>Those who sin </a:t>
            </a:r>
            <a:r>
              <a:rPr lang="en-US" b="1" i="1" dirty="0">
                <a:solidFill>
                  <a:srgbClr val="1706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rebuke before all</a:t>
            </a:r>
            <a:r>
              <a:rPr lang="en-US" b="1" i="1" dirty="0">
                <a:solidFill>
                  <a:srgbClr val="1706F8"/>
                </a:solidFill>
              </a:rPr>
              <a:t>, </a:t>
            </a:r>
            <a:r>
              <a:rPr lang="en-US" b="1" i="1" u="sng" dirty="0">
                <a:solidFill>
                  <a:srgbClr val="1706F8"/>
                </a:solidFill>
              </a:rPr>
              <a:t>that </a:t>
            </a:r>
            <a:r>
              <a:rPr lang="en-US" b="1" i="1" u="sng" dirty="0">
                <a:solidFill>
                  <a:srgbClr val="1706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others also may fear</a:t>
            </a:r>
            <a:r>
              <a:rPr lang="en-US" dirty="0" smtClean="0"/>
              <a:t>.  </a:t>
            </a:r>
            <a:r>
              <a:rPr lang="en-US" b="1" u="sng" dirty="0" smtClean="0">
                <a:solidFill>
                  <a:schemeClr val="tx1"/>
                </a:solidFill>
              </a:rPr>
              <a:t>I Timothy 5:20</a:t>
            </a:r>
          </a:p>
          <a:p>
            <a:endParaRPr lang="en-US" b="1" u="sng" dirty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Therefore when it comes to this level - </a:t>
            </a: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is a Public action</a:t>
            </a:r>
            <a:r>
              <a:rPr lang="en-US" b="1" dirty="0" smtClean="0">
                <a:solidFill>
                  <a:schemeClr val="tx1"/>
                </a:solidFill>
              </a:rPr>
              <a:t> - before the whole congregation that it takes place.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8055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Withdrawal of Fellowship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1706F8"/>
                </a:solidFill>
              </a:rPr>
              <a:t>So  it is withdrawal from, separate from:</a:t>
            </a:r>
            <a:r>
              <a:rPr lang="en-US" b="1" u="sng" dirty="0">
                <a:solidFill>
                  <a:schemeClr val="tx1"/>
                </a:solidFill>
              </a:rPr>
              <a:t> II Thessalonians 3:6</a:t>
            </a:r>
            <a:r>
              <a:rPr lang="en-US" dirty="0">
                <a:solidFill>
                  <a:schemeClr val="tx1"/>
                </a:solidFill>
              </a:rPr>
              <a:t> </a:t>
            </a:r>
            <a:endParaRPr lang="en-US" b="1" dirty="0" smtClean="0">
              <a:solidFill>
                <a:srgbClr val="1706F8"/>
              </a:solidFill>
            </a:endParaRPr>
          </a:p>
          <a:p>
            <a:pPr marL="457200" indent="-457200">
              <a:buAutoNum type="arabicPeriod"/>
            </a:pPr>
            <a:r>
              <a:rPr lang="en-US" b="1" dirty="0" smtClean="0">
                <a:solidFill>
                  <a:srgbClr val="C00000"/>
                </a:solidFill>
              </a:rPr>
              <a:t>Telling it to the Church</a:t>
            </a:r>
            <a:r>
              <a:rPr lang="en-US" dirty="0" smtClean="0"/>
              <a:t> – </a:t>
            </a:r>
            <a:r>
              <a:rPr lang="en-US" b="1" u="sng" dirty="0" smtClean="0">
                <a:solidFill>
                  <a:schemeClr val="tx1"/>
                </a:solidFill>
              </a:rPr>
              <a:t>Matthew 18:17 – I Corinthians 5</a:t>
            </a:r>
          </a:p>
          <a:p>
            <a:pPr marL="457200" indent="-457200">
              <a:buAutoNum type="arabicPeriod"/>
            </a:pPr>
            <a:r>
              <a:rPr lang="en-US" dirty="0" smtClean="0">
                <a:solidFill>
                  <a:srgbClr val="C00000"/>
                </a:solidFill>
              </a:rPr>
              <a:t>“</a:t>
            </a:r>
            <a:r>
              <a:rPr lang="en-US" b="1" dirty="0" smtClean="0">
                <a:solidFill>
                  <a:srgbClr val="C00000"/>
                </a:solidFill>
              </a:rPr>
              <a:t>Mark -Avoid” – “Turn away from”  </a:t>
            </a:r>
            <a:r>
              <a:rPr lang="en-US" b="1" u="sng" dirty="0" smtClean="0">
                <a:solidFill>
                  <a:schemeClr val="tx1"/>
                </a:solidFill>
              </a:rPr>
              <a:t>Romans 16:17</a:t>
            </a:r>
          </a:p>
          <a:p>
            <a:pPr marL="457200" indent="-457200">
              <a:buAutoNum type="arabicPeriod"/>
            </a:pPr>
            <a:r>
              <a:rPr lang="en-US" b="1" dirty="0" smtClean="0">
                <a:solidFill>
                  <a:srgbClr val="C00000"/>
                </a:solidFill>
              </a:rPr>
              <a:t>“Note  – have no company with </a:t>
            </a:r>
            <a:r>
              <a:rPr lang="en-US" dirty="0" smtClean="0"/>
              <a:t>–   </a:t>
            </a:r>
            <a:r>
              <a:rPr lang="en-US" b="1" u="sng" dirty="0" smtClean="0">
                <a:solidFill>
                  <a:schemeClr val="tx1"/>
                </a:solidFill>
              </a:rPr>
              <a:t>II Thessalonians 3:14</a:t>
            </a:r>
          </a:p>
          <a:p>
            <a:pPr marL="457200" indent="-457200">
              <a:buAutoNum type="arabicPeriod" startAt="4"/>
            </a:pPr>
            <a:r>
              <a:rPr lang="en-US" dirty="0" smtClean="0">
                <a:solidFill>
                  <a:srgbClr val="C00000"/>
                </a:solidFill>
              </a:rPr>
              <a:t>“</a:t>
            </a:r>
            <a:r>
              <a:rPr lang="en-US" b="1" dirty="0" smtClean="0">
                <a:solidFill>
                  <a:srgbClr val="C00000"/>
                </a:solidFill>
              </a:rPr>
              <a:t>Not keeping company” with the one</a:t>
            </a:r>
            <a:r>
              <a:rPr lang="en-US" b="1" dirty="0" smtClean="0"/>
              <a:t>, 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	   </a:t>
            </a:r>
            <a:r>
              <a:rPr lang="en-US" b="1" u="sng" dirty="0" smtClean="0">
                <a:solidFill>
                  <a:schemeClr val="tx1"/>
                </a:solidFill>
              </a:rPr>
              <a:t>I Corinthians 5:9-12,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u="sng" dirty="0" smtClean="0">
                <a:solidFill>
                  <a:schemeClr val="tx1"/>
                </a:solidFill>
              </a:rPr>
              <a:t>II Thessalonians 3:14-15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C00000"/>
                </a:solidFill>
              </a:rPr>
              <a:t>5</a:t>
            </a:r>
            <a:r>
              <a:rPr lang="en-US" dirty="0" smtClean="0"/>
              <a:t>.  </a:t>
            </a:r>
            <a:r>
              <a:rPr lang="en-US" b="1" dirty="0" smtClean="0">
                <a:solidFill>
                  <a:srgbClr val="C00000"/>
                </a:solidFill>
              </a:rPr>
              <a:t>“Refuse</a:t>
            </a:r>
            <a:r>
              <a:rPr lang="en-US" b="1" dirty="0">
                <a:solidFill>
                  <a:srgbClr val="C00000"/>
                </a:solidFill>
              </a:rPr>
              <a:t>”  </a:t>
            </a:r>
            <a:r>
              <a:rPr lang="en-US" b="1" u="sng" dirty="0">
                <a:solidFill>
                  <a:schemeClr val="tx1"/>
                </a:solidFill>
              </a:rPr>
              <a:t>Titus </a:t>
            </a:r>
            <a:r>
              <a:rPr lang="en-US" b="1" u="sng" dirty="0" smtClean="0">
                <a:solidFill>
                  <a:schemeClr val="tx1"/>
                </a:solidFill>
              </a:rPr>
              <a:t>3:10</a:t>
            </a:r>
            <a:endParaRPr lang="en-US" b="1" u="sng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C00000"/>
                </a:solidFill>
              </a:rPr>
              <a:t>6.  “</a:t>
            </a:r>
            <a:r>
              <a:rPr lang="en-US" b="1" dirty="0" smtClean="0">
                <a:solidFill>
                  <a:srgbClr val="C00000"/>
                </a:solidFill>
              </a:rPr>
              <a:t>Do not eat with  </a:t>
            </a:r>
            <a:r>
              <a:rPr lang="en-US" dirty="0" smtClean="0">
                <a:solidFill>
                  <a:schemeClr val="tx1"/>
                </a:solidFill>
              </a:rPr>
              <a:t>- </a:t>
            </a:r>
            <a:r>
              <a:rPr lang="en-US" b="1" u="sng" dirty="0" smtClean="0">
                <a:solidFill>
                  <a:schemeClr val="tx1"/>
                </a:solidFill>
              </a:rPr>
              <a:t>I Corinthians  5:11 </a:t>
            </a:r>
          </a:p>
          <a:p>
            <a:pPr marL="457200" indent="-457200">
              <a:buAutoNum type="arabicPeriod" startAt="7"/>
            </a:pPr>
            <a:r>
              <a:rPr lang="en-US" dirty="0" smtClean="0">
                <a:solidFill>
                  <a:srgbClr val="C00000"/>
                </a:solidFill>
              </a:rPr>
              <a:t>“</a:t>
            </a:r>
            <a:r>
              <a:rPr lang="en-US" b="1" dirty="0" smtClean="0">
                <a:solidFill>
                  <a:srgbClr val="C00000"/>
                </a:solidFill>
              </a:rPr>
              <a:t>Put away”  - </a:t>
            </a:r>
            <a:r>
              <a:rPr lang="en-US" b="1" u="sng" dirty="0" smtClean="0">
                <a:solidFill>
                  <a:schemeClr val="tx1"/>
                </a:solidFill>
              </a:rPr>
              <a:t>I Corinthians 5:13</a:t>
            </a:r>
          </a:p>
          <a:p>
            <a:pPr marL="457200" indent="-457200">
              <a:buAutoNum type="arabicPeriod" startAt="7"/>
            </a:pPr>
            <a:r>
              <a:rPr lang="en-US" b="1" dirty="0" smtClean="0">
                <a:solidFill>
                  <a:srgbClr val="C00000"/>
                </a:solidFill>
              </a:rPr>
              <a:t>“deliver to Satan” – </a:t>
            </a:r>
            <a:r>
              <a:rPr lang="en-US" b="1" u="sng" dirty="0" smtClean="0">
                <a:solidFill>
                  <a:schemeClr val="tx1"/>
                </a:solidFill>
              </a:rPr>
              <a:t>I Corinthians 5:5, I Timothy 1:20</a:t>
            </a:r>
          </a:p>
          <a:p>
            <a:pPr marL="457200" indent="-457200">
              <a:buAutoNum type="arabicPeriod" startAt="7"/>
            </a:pPr>
            <a:r>
              <a:rPr lang="en-US" dirty="0" smtClean="0">
                <a:solidFill>
                  <a:srgbClr val="FF0000"/>
                </a:solidFill>
              </a:rPr>
              <a:t>               </a:t>
            </a:r>
            <a:r>
              <a:rPr lang="en-US" b="1" u="sng" dirty="0" smtClean="0">
                <a:solidFill>
                  <a:srgbClr val="FF0000"/>
                </a:solidFill>
              </a:rPr>
              <a:t>Koi-non-</a:t>
            </a:r>
            <a:r>
              <a:rPr lang="en-US" b="1" u="sng" dirty="0" err="1" smtClean="0">
                <a:solidFill>
                  <a:srgbClr val="FF0000"/>
                </a:solidFill>
              </a:rPr>
              <a:t>ia</a:t>
            </a:r>
            <a:r>
              <a:rPr lang="en-US" b="1" u="sng" dirty="0" smtClean="0">
                <a:solidFill>
                  <a:srgbClr val="FF0000"/>
                </a:solidFill>
              </a:rPr>
              <a:t>  has been withdrawn</a:t>
            </a:r>
          </a:p>
        </p:txBody>
      </p:sp>
    </p:spTree>
    <p:extLst>
      <p:ext uri="{BB962C8B-B14F-4D97-AF65-F5344CB8AC3E}">
        <p14:creationId xmlns:p14="http://schemas.microsoft.com/office/powerpoint/2010/main" val="2701401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Withdrawal of Fellowship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95300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One other point we have not cover yet -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The False Teacher bringing False Doctrine </a:t>
            </a:r>
            <a:r>
              <a:rPr lang="en-US" b="1" u="sng" dirty="0" smtClean="0">
                <a:solidFill>
                  <a:schemeClr val="tx1"/>
                </a:solidFill>
              </a:rPr>
              <a:t>II John1:9-11</a:t>
            </a:r>
          </a:p>
          <a:p>
            <a:pPr marL="0" indent="0">
              <a:buNone/>
            </a:pPr>
            <a:r>
              <a:rPr lang="en-US" dirty="0"/>
              <a:t> </a:t>
            </a:r>
            <a:r>
              <a:rPr lang="en-US" b="1" baseline="30000" dirty="0">
                <a:solidFill>
                  <a:srgbClr val="1706F8"/>
                </a:solidFill>
              </a:rPr>
              <a:t>9</a:t>
            </a:r>
            <a:r>
              <a:rPr lang="en-US" b="1" dirty="0">
                <a:solidFill>
                  <a:srgbClr val="1706F8"/>
                </a:solidFill>
              </a:rPr>
              <a:t>Whosoever </a:t>
            </a:r>
            <a:r>
              <a:rPr lang="en-US" b="1" dirty="0" err="1">
                <a:solidFill>
                  <a:srgbClr val="1706F8"/>
                </a:solidFill>
              </a:rPr>
              <a:t>transgresseth</a:t>
            </a:r>
            <a:r>
              <a:rPr lang="en-US" b="1" dirty="0">
                <a:solidFill>
                  <a:srgbClr val="1706F8"/>
                </a:solidFill>
              </a:rPr>
              <a:t>, and </a:t>
            </a:r>
            <a:r>
              <a:rPr lang="en-US" b="1" dirty="0" err="1">
                <a:solidFill>
                  <a:srgbClr val="1706F8"/>
                </a:solidFill>
              </a:rPr>
              <a:t>abideth</a:t>
            </a:r>
            <a:r>
              <a:rPr lang="en-US" b="1" dirty="0">
                <a:solidFill>
                  <a:srgbClr val="1706F8"/>
                </a:solidFill>
              </a:rPr>
              <a:t> not in the doctrine of Christ, hath not God. He that </a:t>
            </a:r>
            <a:r>
              <a:rPr lang="en-US" b="1" dirty="0" err="1">
                <a:solidFill>
                  <a:srgbClr val="1706F8"/>
                </a:solidFill>
              </a:rPr>
              <a:t>abideth</a:t>
            </a:r>
            <a:r>
              <a:rPr lang="en-US" b="1" dirty="0">
                <a:solidFill>
                  <a:srgbClr val="1706F8"/>
                </a:solidFill>
              </a:rPr>
              <a:t> in the doctrine of Christ hath both the Father and the Son</a:t>
            </a:r>
            <a:r>
              <a:rPr lang="en-US" b="1" dirty="0" smtClean="0">
                <a:solidFill>
                  <a:srgbClr val="1706F8"/>
                </a:solidFill>
              </a:rPr>
              <a:t>. </a:t>
            </a:r>
            <a:r>
              <a:rPr lang="en-US" b="1" dirty="0">
                <a:solidFill>
                  <a:srgbClr val="1706F8"/>
                </a:solidFill>
              </a:rPr>
              <a:t> </a:t>
            </a:r>
            <a:r>
              <a:rPr lang="en-US" b="1" baseline="30000" dirty="0" smtClean="0">
                <a:solidFill>
                  <a:srgbClr val="1706F8"/>
                </a:solidFill>
              </a:rPr>
              <a:t>10</a:t>
            </a:r>
            <a:r>
              <a:rPr lang="en-US" b="1" dirty="0" smtClean="0">
                <a:solidFill>
                  <a:srgbClr val="1706F8"/>
                </a:solidFill>
              </a:rPr>
              <a:t>If </a:t>
            </a:r>
            <a:r>
              <a:rPr lang="en-US" b="1" dirty="0">
                <a:solidFill>
                  <a:srgbClr val="1706F8"/>
                </a:solidFill>
              </a:rPr>
              <a:t>there come any unto you and </a:t>
            </a:r>
            <a:r>
              <a:rPr lang="en-US" b="1" u="sng" dirty="0">
                <a:solidFill>
                  <a:srgbClr val="C00000"/>
                </a:solidFill>
              </a:rPr>
              <a:t>bring not this doctrine, receive him not into your house, neither bid him Godspeed</a:t>
            </a:r>
            <a:r>
              <a:rPr lang="en-US" b="1" u="sng" dirty="0" smtClean="0">
                <a:solidFill>
                  <a:srgbClr val="C00000"/>
                </a:solidFill>
              </a:rPr>
              <a:t>;</a:t>
            </a:r>
            <a:r>
              <a:rPr lang="en-US" b="1" u="sng" dirty="0">
                <a:solidFill>
                  <a:srgbClr val="C00000"/>
                </a:solidFill>
              </a:rPr>
              <a:t> </a:t>
            </a:r>
            <a:r>
              <a:rPr lang="en-US" b="1" u="sng" baseline="30000" dirty="0">
                <a:solidFill>
                  <a:srgbClr val="C00000"/>
                </a:solidFill>
              </a:rPr>
              <a:t>11</a:t>
            </a:r>
            <a:r>
              <a:rPr lang="en-US" b="1" u="sng" dirty="0">
                <a:solidFill>
                  <a:srgbClr val="C00000"/>
                </a:solidFill>
              </a:rPr>
              <a:t>for he that </a:t>
            </a:r>
            <a:r>
              <a:rPr lang="en-US" b="1" u="sng" dirty="0" err="1">
                <a:solidFill>
                  <a:srgbClr val="C00000"/>
                </a:solidFill>
              </a:rPr>
              <a:t>biddeth</a:t>
            </a:r>
            <a:r>
              <a:rPr lang="en-US" b="1" u="sng" dirty="0">
                <a:solidFill>
                  <a:srgbClr val="C00000"/>
                </a:solidFill>
              </a:rPr>
              <a:t> him Godspeed is a partaker of his evil deeds.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b="1" u="sng" dirty="0">
                <a:solidFill>
                  <a:schemeClr val="tx1"/>
                </a:solidFill>
              </a:rPr>
              <a:t>Romans 16:17</a:t>
            </a:r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dirty="0"/>
              <a:t> </a:t>
            </a:r>
            <a:r>
              <a:rPr lang="en-US" b="1" baseline="30000" dirty="0">
                <a:solidFill>
                  <a:srgbClr val="C00000"/>
                </a:solidFill>
              </a:rPr>
              <a:t>17</a:t>
            </a:r>
            <a:r>
              <a:rPr lang="en-US" b="1" dirty="0">
                <a:solidFill>
                  <a:srgbClr val="C00000"/>
                </a:solidFill>
              </a:rPr>
              <a:t>Now I beseech you, brethren, mark those who cause divisions and offenses, </a:t>
            </a:r>
            <a:r>
              <a:rPr lang="en-US" b="1" u="sng" dirty="0">
                <a:solidFill>
                  <a:srgbClr val="C00000"/>
                </a:solidFill>
              </a:rPr>
              <a:t>contrary to the doctrine </a:t>
            </a:r>
            <a:r>
              <a:rPr lang="en-US" b="1" dirty="0">
                <a:solidFill>
                  <a:srgbClr val="C00000"/>
                </a:solidFill>
              </a:rPr>
              <a:t>which ye have learned, and avoid them.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5431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Withdrawal of Fellowship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49530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tx1"/>
                </a:solidFill>
              </a:rPr>
              <a:t>Will an individual be able to attend the Worship services?</a:t>
            </a:r>
          </a:p>
          <a:p>
            <a:pPr lvl="1"/>
            <a:r>
              <a:rPr lang="en-US" sz="2800" b="1" dirty="0" smtClean="0">
                <a:solidFill>
                  <a:srgbClr val="C00000"/>
                </a:solidFill>
              </a:rPr>
              <a:t>They are open to the Public and we can not and will not bar them from attending - we have no scripture authorizing us to do so .</a:t>
            </a:r>
          </a:p>
          <a:p>
            <a:pPr lvl="1"/>
            <a:r>
              <a:rPr lang="en-US" sz="2800" b="1" dirty="0" smtClean="0">
                <a:solidFill>
                  <a:srgbClr val="C00000"/>
                </a:solidFill>
              </a:rPr>
              <a:t>However, they will not be used in a Public way  i.e. song leading, reading, praying, serving, teaching, preaching, etc.</a:t>
            </a:r>
            <a:endParaRPr lang="en-US" sz="2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1701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Withdrawal of Fellowship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953000"/>
          </a:xfrm>
        </p:spPr>
        <p:txBody>
          <a:bodyPr>
            <a:normAutofit lnSpcReduction="10000"/>
          </a:bodyPr>
          <a:lstStyle/>
          <a:p>
            <a:pPr marL="457200" lvl="1" indent="0">
              <a:buNone/>
            </a:pPr>
            <a:r>
              <a:rPr lang="en-US" sz="3600" b="1" dirty="0">
                <a:solidFill>
                  <a:srgbClr val="C00000"/>
                </a:solidFill>
              </a:rPr>
              <a:t>Will they be barred from partaking of the Communion ?</a:t>
            </a:r>
          </a:p>
          <a:p>
            <a:pPr lvl="1"/>
            <a:r>
              <a:rPr lang="en-US" sz="2800" b="1" dirty="0">
                <a:solidFill>
                  <a:srgbClr val="C00000"/>
                </a:solidFill>
              </a:rPr>
              <a:t>Again, we have no scripture allowing us to bar anyone from taking the communion.</a:t>
            </a:r>
          </a:p>
          <a:p>
            <a:pPr lvl="1"/>
            <a:r>
              <a:rPr lang="en-US" sz="2800" b="1" dirty="0">
                <a:solidFill>
                  <a:srgbClr val="C00000"/>
                </a:solidFill>
              </a:rPr>
              <a:t>However, the Scripture plainly teaches the we are to examine “ourselves” when doing so and if we are not in a “correct fellowship”, sinning willfully, </a:t>
            </a:r>
            <a:r>
              <a:rPr lang="en-US" sz="2800" b="1" dirty="0" smtClean="0">
                <a:solidFill>
                  <a:srgbClr val="C00000"/>
                </a:solidFill>
              </a:rPr>
              <a:t>continually, </a:t>
            </a:r>
            <a:r>
              <a:rPr lang="en-US" sz="2800" b="1" dirty="0">
                <a:solidFill>
                  <a:srgbClr val="C00000"/>
                </a:solidFill>
              </a:rPr>
              <a:t>in a non-repentant </a:t>
            </a:r>
            <a:r>
              <a:rPr lang="en-US" sz="2800" b="1" dirty="0" smtClean="0">
                <a:solidFill>
                  <a:srgbClr val="C00000"/>
                </a:solidFill>
              </a:rPr>
              <a:t>manner, </a:t>
            </a:r>
            <a:r>
              <a:rPr lang="en-US" sz="2800" b="1" dirty="0">
                <a:solidFill>
                  <a:srgbClr val="C00000"/>
                </a:solidFill>
              </a:rPr>
              <a:t>then we are condemning ourselves – we don’t need anyone else's help</a:t>
            </a:r>
            <a:r>
              <a:rPr lang="en-US" sz="2800" b="1" dirty="0">
                <a:solidFill>
                  <a:schemeClr val="tx1"/>
                </a:solidFill>
              </a:rPr>
              <a:t>.  </a:t>
            </a:r>
            <a:r>
              <a:rPr lang="en-US" sz="2800" b="1" u="sng" dirty="0">
                <a:solidFill>
                  <a:schemeClr val="tx1"/>
                </a:solidFill>
              </a:rPr>
              <a:t>I Corinthians 11:28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5514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Withdrawal of Fellowship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953000"/>
          </a:xfrm>
        </p:spPr>
        <p:txBody>
          <a:bodyPr/>
          <a:lstStyle/>
          <a:p>
            <a:r>
              <a:rPr lang="en-US" b="1" dirty="0" smtClean="0">
                <a:solidFill>
                  <a:srgbClr val="1706F8"/>
                </a:solidFill>
              </a:rPr>
              <a:t>How should a Family member treat another Family member that has been withdrawn from?</a:t>
            </a:r>
          </a:p>
          <a:p>
            <a:endParaRPr lang="en-US" b="1" dirty="0" smtClean="0">
              <a:solidFill>
                <a:srgbClr val="1706F8"/>
              </a:solidFill>
            </a:endParaRPr>
          </a:p>
          <a:p>
            <a:r>
              <a:rPr lang="en-US" b="1" dirty="0" smtClean="0">
                <a:solidFill>
                  <a:srgbClr val="1706F8"/>
                </a:solidFill>
              </a:rPr>
              <a:t>Let me say this- the Bible doesn’t address this question as such –</a:t>
            </a:r>
          </a:p>
          <a:p>
            <a:r>
              <a:rPr lang="en-US" b="1" dirty="0" smtClean="0">
                <a:solidFill>
                  <a:srgbClr val="1706F8"/>
                </a:solidFill>
              </a:rPr>
              <a:t>There are family duties of husband and wife to each other </a:t>
            </a:r>
            <a:r>
              <a:rPr lang="en-US" b="1" u="sng" dirty="0" smtClean="0">
                <a:solidFill>
                  <a:schemeClr val="tx1"/>
                </a:solidFill>
              </a:rPr>
              <a:t>-   I Corinthians 7:12-13 and I Peter 3:1-6, even Ephesians 5: 22-33</a:t>
            </a:r>
            <a:r>
              <a:rPr lang="en-US" dirty="0" smtClean="0"/>
              <a:t>.</a:t>
            </a:r>
          </a:p>
          <a:p>
            <a:r>
              <a:rPr lang="en-US" b="1" dirty="0" smtClean="0">
                <a:solidFill>
                  <a:srgbClr val="1706F8"/>
                </a:solidFill>
              </a:rPr>
              <a:t>Children are to obey their Parents </a:t>
            </a:r>
            <a:r>
              <a:rPr lang="en-US" dirty="0" smtClean="0"/>
              <a:t>– </a:t>
            </a:r>
            <a:r>
              <a:rPr lang="en-US" b="1" u="sng" dirty="0" smtClean="0">
                <a:solidFill>
                  <a:schemeClr val="tx1"/>
                </a:solidFill>
              </a:rPr>
              <a:t>Ephesians 6:1-3</a:t>
            </a:r>
          </a:p>
          <a:p>
            <a:r>
              <a:rPr lang="en-US" b="1" dirty="0" smtClean="0">
                <a:solidFill>
                  <a:srgbClr val="C00000"/>
                </a:solidFill>
              </a:rPr>
              <a:t>But it would be important to Pray for that family member and encourage them to get their life right with the Lord and the Church.</a:t>
            </a:r>
            <a:endParaRPr 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6909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Withdrawal of Fellowship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953000"/>
          </a:xfrm>
        </p:spPr>
        <p:txBody>
          <a:bodyPr>
            <a:normAutofit fontScale="92500"/>
          </a:bodyPr>
          <a:lstStyle/>
          <a:p>
            <a:r>
              <a:rPr lang="en-US" b="1" dirty="0" smtClean="0">
                <a:solidFill>
                  <a:srgbClr val="1706F8"/>
                </a:solidFill>
              </a:rPr>
              <a:t>Can a person be dis-fellowshipped for not attending the services?  </a:t>
            </a:r>
            <a:r>
              <a:rPr lang="en-US" b="1" u="sng" dirty="0" smtClean="0">
                <a:solidFill>
                  <a:schemeClr val="tx1"/>
                </a:solidFill>
              </a:rPr>
              <a:t>Hebrews 10:25-26</a:t>
            </a:r>
          </a:p>
          <a:p>
            <a:r>
              <a:rPr lang="en-US" b="1" dirty="0" smtClean="0">
                <a:solidFill>
                  <a:srgbClr val="1706F8"/>
                </a:solidFill>
              </a:rPr>
              <a:t>Several views on this question –</a:t>
            </a:r>
          </a:p>
          <a:p>
            <a:r>
              <a:rPr lang="en-US" b="1" dirty="0" smtClean="0">
                <a:solidFill>
                  <a:srgbClr val="1706F8"/>
                </a:solidFill>
              </a:rPr>
              <a:t>If a person has left - </a:t>
            </a:r>
            <a:r>
              <a:rPr lang="en-US" b="1" u="sng" dirty="0" smtClean="0">
                <a:solidFill>
                  <a:srgbClr val="C00000"/>
                </a:solidFill>
              </a:rPr>
              <a:t>how and why </a:t>
            </a:r>
            <a:r>
              <a:rPr lang="en-US" b="1" dirty="0" smtClean="0">
                <a:solidFill>
                  <a:srgbClr val="1706F8"/>
                </a:solidFill>
              </a:rPr>
              <a:t>dis-fellowship?</a:t>
            </a:r>
          </a:p>
          <a:p>
            <a:r>
              <a:rPr lang="en-US" b="1" dirty="0" smtClean="0">
                <a:solidFill>
                  <a:srgbClr val="1706F8"/>
                </a:solidFill>
              </a:rPr>
              <a:t>Some would contend that since they left - dis-fellowship serves no purpose </a:t>
            </a:r>
            <a:r>
              <a:rPr lang="en-US" b="1" dirty="0" smtClean="0">
                <a:solidFill>
                  <a:schemeClr val="tx1"/>
                </a:solidFill>
              </a:rPr>
              <a:t>-  I guess we don’t want to get them back – we don’t care if others follow their example??????</a:t>
            </a:r>
          </a:p>
          <a:p>
            <a:pPr lvl="1"/>
            <a:r>
              <a:rPr lang="en-US" sz="2400" b="1" dirty="0" smtClean="0">
                <a:solidFill>
                  <a:srgbClr val="1706F8"/>
                </a:solidFill>
              </a:rPr>
              <a:t>First – </a:t>
            </a:r>
            <a:r>
              <a:rPr lang="en-US" sz="2400" b="1" dirty="0" smtClean="0">
                <a:solidFill>
                  <a:srgbClr val="C00000"/>
                </a:solidFill>
              </a:rPr>
              <a:t>the Congregation has failed </a:t>
            </a:r>
            <a:r>
              <a:rPr lang="en-US" sz="2400" b="1" dirty="0" smtClean="0">
                <a:solidFill>
                  <a:srgbClr val="1706F8"/>
                </a:solidFill>
              </a:rPr>
              <a:t>in and of themselves if they have waited so long to do anything about it that  no one knows where that wayward member is at. </a:t>
            </a:r>
          </a:p>
          <a:p>
            <a:pPr lvl="1"/>
            <a:r>
              <a:rPr lang="en-US" sz="2400" b="1" dirty="0" smtClean="0">
                <a:solidFill>
                  <a:srgbClr val="1706F8"/>
                </a:solidFill>
              </a:rPr>
              <a:t>That means others in the congregation are seeing and adapting to the idea that failure to attend is alright – no one is going to do anything about such.</a:t>
            </a:r>
            <a:endParaRPr lang="en-US" sz="2400" b="1" dirty="0">
              <a:solidFill>
                <a:srgbClr val="1706F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6049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Withdrawal of Fellowship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876800"/>
          </a:xfrm>
        </p:spPr>
        <p:txBody>
          <a:bodyPr/>
          <a:lstStyle/>
          <a:p>
            <a:r>
              <a:rPr lang="en-US" b="1" dirty="0" smtClean="0">
                <a:solidFill>
                  <a:srgbClr val="1706F8"/>
                </a:solidFill>
              </a:rPr>
              <a:t>There are various and numerous reasons that are given that “withdrawal of fellowship” should not be “administered, undertaken , practiced, etc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b="1" dirty="0" smtClean="0">
                <a:solidFill>
                  <a:schemeClr val="tx1"/>
                </a:solidFill>
              </a:rPr>
              <a:t>None of them are Biblical reasons – because we have seen in these past lessons all the reasons that the Bible states, no COMMANDS, that this  should take place</a:t>
            </a:r>
            <a:r>
              <a:rPr lang="en-US" b="1" i="1" dirty="0" smtClean="0">
                <a:solidFill>
                  <a:schemeClr val="tx1"/>
                </a:solidFill>
              </a:rPr>
              <a:t>.     </a:t>
            </a:r>
            <a:r>
              <a:rPr lang="en-US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 Thessalonians 3:6 – we are commanded to do so.</a:t>
            </a:r>
          </a:p>
          <a:p>
            <a:pPr marL="0" indent="0">
              <a:buNone/>
            </a:pPr>
            <a:endParaRPr lang="en-US" b="1" u="sng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solidFill>
                  <a:srgbClr val="C00000"/>
                </a:solidFill>
              </a:rPr>
              <a:t>To not do so is to DISOBEY GOD. That is a sin in and of itself</a:t>
            </a:r>
            <a:r>
              <a:rPr lang="en-US" dirty="0" smtClean="0"/>
              <a:t>.  </a:t>
            </a:r>
            <a:r>
              <a:rPr lang="en-US" b="1" u="sng" dirty="0" smtClean="0">
                <a:solidFill>
                  <a:schemeClr val="tx1"/>
                </a:solidFill>
              </a:rPr>
              <a:t>I John 3:4</a:t>
            </a:r>
            <a:endParaRPr lang="en-US" b="1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864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Withdrawal of Fellowship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876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chemeClr val="tx1"/>
                </a:solidFill>
              </a:rPr>
              <a:t>We continue our Study of </a:t>
            </a:r>
            <a:r>
              <a:rPr lang="en-US" b="1" u="sng" dirty="0" smtClean="0">
                <a:solidFill>
                  <a:schemeClr val="tx1"/>
                </a:solidFill>
              </a:rPr>
              <a:t>Church Discipline </a:t>
            </a:r>
            <a:r>
              <a:rPr lang="en-US" b="1" dirty="0" smtClean="0">
                <a:solidFill>
                  <a:schemeClr val="tx1"/>
                </a:solidFill>
              </a:rPr>
              <a:t>– Part 3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1. </a:t>
            </a:r>
            <a:r>
              <a:rPr lang="en-US" b="1" dirty="0" smtClean="0">
                <a:solidFill>
                  <a:schemeClr val="tx1"/>
                </a:solidFill>
              </a:rPr>
              <a:t>Covered  a lot of material and today will mark the last in this series of lessons – not going to repeat it all – but there are CD’s available and the PowerPoint is on the Web Site.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chemeClr val="tx1"/>
                </a:solidFill>
              </a:rPr>
              <a:t>2. This lesson will be very focused on the topic of what </a:t>
            </a:r>
            <a:r>
              <a:rPr lang="en-US" b="1" dirty="0" smtClean="0">
                <a:solidFill>
                  <a:srgbClr val="1706F8"/>
                </a:solidFill>
              </a:rPr>
              <a:t>“The Withdrawal of Fellowship” </a:t>
            </a:r>
            <a:r>
              <a:rPr lang="en-US" b="1" dirty="0" smtClean="0">
                <a:solidFill>
                  <a:schemeClr val="tx1"/>
                </a:solidFill>
              </a:rPr>
              <a:t>constitutes</a:t>
            </a:r>
            <a:r>
              <a:rPr lang="en-US" dirty="0" smtClean="0">
                <a:solidFill>
                  <a:srgbClr val="1706F8"/>
                </a:solidFill>
              </a:rPr>
              <a:t>.</a:t>
            </a:r>
          </a:p>
          <a:p>
            <a:pPr marL="0" indent="0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chemeClr val="tx1"/>
                </a:solidFill>
              </a:rPr>
              <a:t>3. We can not say enough times that the PURPOSE of such is to “RECLAIM  and RESTORE” the erring brother or sister of us and the Lord</a:t>
            </a:r>
            <a:r>
              <a:rPr lang="en-US" dirty="0" smtClean="0">
                <a:solidFill>
                  <a:schemeClr val="tx1"/>
                </a:solidFill>
              </a:rPr>
              <a:t>.  </a:t>
            </a:r>
            <a:r>
              <a:rPr lang="en-US" b="1" u="sng" dirty="0" smtClean="0">
                <a:solidFill>
                  <a:schemeClr val="tx1"/>
                </a:solidFill>
              </a:rPr>
              <a:t>James 5:19-20</a:t>
            </a:r>
            <a:endParaRPr lang="en-US" b="1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383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Withdrawal of Fellowship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876800"/>
          </a:xfrm>
        </p:spPr>
        <p:txBody>
          <a:bodyPr/>
          <a:lstStyle/>
          <a:p>
            <a:r>
              <a:rPr lang="en-US" b="1" dirty="0" smtClean="0">
                <a:solidFill>
                  <a:srgbClr val="1706F8"/>
                </a:solidFill>
              </a:rPr>
              <a:t>So How does one “make it right” with the Lord and the Church and what are we to do toward them?</a:t>
            </a:r>
          </a:p>
          <a:p>
            <a:endParaRPr lang="en-US" dirty="0" smtClean="0"/>
          </a:p>
          <a:p>
            <a:r>
              <a:rPr lang="en-US" b="1" u="sng" dirty="0" smtClean="0">
                <a:solidFill>
                  <a:schemeClr val="tx1"/>
                </a:solidFill>
              </a:rPr>
              <a:t>I John 1:9 </a:t>
            </a:r>
            <a:r>
              <a:rPr lang="en-US" b="1" dirty="0" smtClean="0">
                <a:solidFill>
                  <a:srgbClr val="C00000"/>
                </a:solidFill>
              </a:rPr>
              <a:t>states the condition for what the </a:t>
            </a: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“wayward child”</a:t>
            </a:r>
            <a:r>
              <a:rPr lang="en-US" b="1" dirty="0" smtClean="0">
                <a:solidFill>
                  <a:srgbClr val="C00000"/>
                </a:solidFill>
              </a:rPr>
              <a:t> of God is to do to be forgiven</a:t>
            </a:r>
            <a:r>
              <a:rPr lang="en-US" b="1" dirty="0">
                <a:solidFill>
                  <a:srgbClr val="C00000"/>
                </a:solidFill>
              </a:rPr>
              <a:t>. </a:t>
            </a:r>
            <a:r>
              <a:rPr lang="en-US" dirty="0"/>
              <a:t>“</a:t>
            </a:r>
            <a:r>
              <a:rPr lang="en-US" b="1" dirty="0">
                <a:solidFill>
                  <a:srgbClr val="1706F8"/>
                </a:solidFill>
              </a:rPr>
              <a:t>If we confess our sins, He is faithful and just to forgive us our sins, and to cleanse us from all unrighteousness</a:t>
            </a:r>
            <a:r>
              <a:rPr lang="en-US" b="1" dirty="0" smtClean="0">
                <a:solidFill>
                  <a:srgbClr val="1706F8"/>
                </a:solidFill>
              </a:rPr>
              <a:t>.”</a:t>
            </a:r>
          </a:p>
          <a:p>
            <a:pPr marL="0" indent="0">
              <a:buNone/>
            </a:pPr>
            <a:endParaRPr lang="en-US" b="1" dirty="0" smtClean="0">
              <a:solidFill>
                <a:srgbClr val="1706F8"/>
              </a:solidFill>
            </a:endParaRPr>
          </a:p>
          <a:p>
            <a:r>
              <a:rPr lang="en-US" b="1" dirty="0" smtClean="0">
                <a:solidFill>
                  <a:srgbClr val="1706F8"/>
                </a:solidFill>
              </a:rPr>
              <a:t>Paul says that the one referred to in </a:t>
            </a:r>
            <a:r>
              <a:rPr lang="en-US" b="1" u="sng" dirty="0" smtClean="0">
                <a:solidFill>
                  <a:schemeClr val="tx1"/>
                </a:solidFill>
              </a:rPr>
              <a:t>I Corinthians 5 </a:t>
            </a:r>
            <a:r>
              <a:rPr lang="en-US" b="1" dirty="0" smtClean="0">
                <a:solidFill>
                  <a:srgbClr val="C00000"/>
                </a:solidFill>
              </a:rPr>
              <a:t>did that very thing he repented </a:t>
            </a:r>
            <a:r>
              <a:rPr lang="en-US" b="1" dirty="0" smtClean="0">
                <a:solidFill>
                  <a:srgbClr val="1706F8"/>
                </a:solidFill>
              </a:rPr>
              <a:t>because of what took place – Church Discipline </a:t>
            </a:r>
          </a:p>
          <a:p>
            <a:r>
              <a:rPr lang="en-US" b="1" u="sng" dirty="0" smtClean="0">
                <a:solidFill>
                  <a:schemeClr val="tx1"/>
                </a:solidFill>
              </a:rPr>
              <a:t>II Corinthians 2:3-8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8440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Withdrawal of Fellowship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9530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u="sng" dirty="0">
                <a:solidFill>
                  <a:schemeClr val="tx1"/>
                </a:solidFill>
              </a:rPr>
              <a:t>II Corinthians </a:t>
            </a:r>
            <a:r>
              <a:rPr lang="en-US" b="1" u="sng" dirty="0" smtClean="0">
                <a:solidFill>
                  <a:schemeClr val="tx1"/>
                </a:solidFill>
              </a:rPr>
              <a:t>2:3-8  </a:t>
            </a:r>
            <a:r>
              <a:rPr lang="en-US" b="1" dirty="0" smtClean="0">
                <a:solidFill>
                  <a:srgbClr val="1706F8"/>
                </a:solidFill>
              </a:rPr>
              <a:t>“</a:t>
            </a:r>
            <a:r>
              <a:rPr lang="en-US" b="1" baseline="30000" dirty="0">
                <a:solidFill>
                  <a:srgbClr val="1706F8"/>
                </a:solidFill>
              </a:rPr>
              <a:t>3</a:t>
            </a:r>
            <a:r>
              <a:rPr lang="en-US" b="1" dirty="0">
                <a:solidFill>
                  <a:srgbClr val="1706F8"/>
                </a:solidFill>
              </a:rPr>
              <a:t>And I wrote as I did unto you lest, when I came, I should have sorrow from those of whom I ought to rejoice, having confidence in you all that my joy is the joy of you all.    </a:t>
            </a:r>
            <a:br>
              <a:rPr lang="en-US" b="1" dirty="0">
                <a:solidFill>
                  <a:srgbClr val="1706F8"/>
                </a:solidFill>
              </a:rPr>
            </a:br>
            <a:r>
              <a:rPr lang="en-US" b="1" dirty="0">
                <a:solidFill>
                  <a:srgbClr val="1706F8"/>
                </a:solidFill>
              </a:rPr>
              <a:t> </a:t>
            </a:r>
            <a:r>
              <a:rPr lang="en-US" b="1" baseline="30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out of much affliction and anguish of heart I wrote unto you with many tears, not that ye should be grieved, but that ye might know the love which I have more abundantly for you.</a:t>
            </a:r>
          </a:p>
          <a:p>
            <a:pPr marL="0" indent="0">
              <a:buNone/>
            </a:pPr>
            <a:r>
              <a:rPr lang="en-US" b="1" dirty="0">
                <a:solidFill>
                  <a:srgbClr val="1706F8"/>
                </a:solidFill>
              </a:rPr>
              <a:t>    </a:t>
            </a:r>
            <a:br>
              <a:rPr lang="en-US" b="1" dirty="0">
                <a:solidFill>
                  <a:srgbClr val="1706F8"/>
                </a:solidFill>
              </a:rPr>
            </a:br>
            <a:r>
              <a:rPr lang="en-US" b="1" dirty="0">
                <a:solidFill>
                  <a:srgbClr val="1706F8"/>
                </a:solidFill>
              </a:rPr>
              <a:t> </a:t>
            </a:r>
            <a:r>
              <a:rPr lang="en-US" b="1" baseline="30000" dirty="0">
                <a:solidFill>
                  <a:srgbClr val="1706F8"/>
                </a:solidFill>
              </a:rPr>
              <a:t>5</a:t>
            </a:r>
            <a:r>
              <a:rPr lang="en-US" b="1" dirty="0">
                <a:solidFill>
                  <a:srgbClr val="1706F8"/>
                </a:solidFill>
              </a:rPr>
              <a:t>But if any have caused grief, he hath not grieved me, but in part" that I may not overburden you all</a:t>
            </a:r>
            <a:r>
              <a:rPr lang="en-US" b="1" dirty="0" smtClean="0">
                <a:solidFill>
                  <a:srgbClr val="1706F8"/>
                </a:solidFill>
              </a:rPr>
              <a:t>. </a:t>
            </a:r>
            <a:r>
              <a:rPr lang="en-US" b="1" dirty="0">
                <a:solidFill>
                  <a:srgbClr val="1706F8"/>
                </a:solidFill>
              </a:rPr>
              <a:t> </a:t>
            </a:r>
            <a:r>
              <a:rPr lang="en-US" b="1" u="sng" baseline="30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r>
              <a:rPr lang="en-US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Sufficient to such a man is this censure, which was inflicted by many</a:t>
            </a:r>
            <a:r>
              <a:rPr lang="en-US" b="1" dirty="0" smtClean="0">
                <a:solidFill>
                  <a:srgbClr val="C00000"/>
                </a:solidFill>
              </a:rPr>
              <a:t>,</a:t>
            </a:r>
            <a:r>
              <a:rPr lang="en-US" b="1" dirty="0" smtClean="0">
                <a:solidFill>
                  <a:srgbClr val="1706F8"/>
                </a:solidFill>
              </a:rPr>
              <a:t>  </a:t>
            </a:r>
            <a:r>
              <a:rPr lang="en-US" b="1" dirty="0">
                <a:solidFill>
                  <a:srgbClr val="1706F8"/>
                </a:solidFill>
              </a:rPr>
              <a:t> </a:t>
            </a:r>
            <a:r>
              <a:rPr lang="en-US" b="1" baseline="30000" dirty="0">
                <a:solidFill>
                  <a:schemeClr val="tx1"/>
                </a:solidFill>
              </a:rPr>
              <a:t>7</a:t>
            </a:r>
            <a:r>
              <a:rPr lang="en-US" b="1" dirty="0">
                <a:solidFill>
                  <a:schemeClr val="tx1"/>
                </a:solidFill>
              </a:rPr>
              <a:t>so that contrariwise ye ought rather to </a:t>
            </a:r>
            <a:r>
              <a:rPr lang="en-US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forgive him and comfort him</a:t>
            </a:r>
            <a:r>
              <a:rPr lang="en-US" b="1" dirty="0">
                <a:solidFill>
                  <a:schemeClr val="tx1"/>
                </a:solidFill>
              </a:rPr>
              <a:t>, lest perhaps such a one should be swallowed up with overmuch sorrow</a:t>
            </a:r>
            <a:r>
              <a:rPr lang="en-US" b="1" dirty="0" smtClean="0">
                <a:solidFill>
                  <a:schemeClr val="tx1"/>
                </a:solidFill>
              </a:rPr>
              <a:t>. </a:t>
            </a:r>
            <a:r>
              <a:rPr lang="en-US" b="1" dirty="0">
                <a:solidFill>
                  <a:srgbClr val="1706F8"/>
                </a:solidFill>
              </a:rPr>
              <a:t> </a:t>
            </a:r>
            <a:r>
              <a:rPr lang="en-US" b="1" u="sng" baseline="30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r>
            <a:r>
              <a:rPr lang="en-US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Therefore I beseech you that you would confirm your love toward him</a:t>
            </a:r>
            <a:r>
              <a:rPr lang="en-US" b="1" dirty="0" smtClean="0">
                <a:solidFill>
                  <a:srgbClr val="C00000"/>
                </a:solidFill>
              </a:rPr>
              <a:t>. </a:t>
            </a:r>
            <a:r>
              <a:rPr lang="en-US" b="1" dirty="0">
                <a:solidFill>
                  <a:srgbClr val="C00000"/>
                </a:solidFill>
              </a:rPr>
              <a:t> </a:t>
            </a:r>
            <a:r>
              <a:rPr lang="en-US" b="1" baseline="30000" dirty="0">
                <a:solidFill>
                  <a:srgbClr val="C00000"/>
                </a:solidFill>
              </a:rPr>
              <a:t>9</a:t>
            </a:r>
            <a:r>
              <a:rPr lang="en-US" b="1" dirty="0">
                <a:solidFill>
                  <a:srgbClr val="C00000"/>
                </a:solidFill>
              </a:rPr>
              <a:t>For to this end also did I write, that I might have proof from you, whether ye be obedient in all things.</a:t>
            </a:r>
          </a:p>
          <a:p>
            <a:r>
              <a:rPr lang="en-US" dirty="0" smtClean="0"/>
              <a:t>            </a:t>
            </a:r>
            <a:r>
              <a:rPr lang="en-US" b="1" u="sng" dirty="0" smtClean="0">
                <a:solidFill>
                  <a:srgbClr val="1706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Soul has been Reclaimed and Restored</a:t>
            </a:r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04174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Withdrawal of Fellowship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r>
              <a:rPr lang="en-US" b="1" dirty="0" smtClean="0">
                <a:solidFill>
                  <a:srgbClr val="1706F8"/>
                </a:solidFill>
              </a:rPr>
              <a:t>Action taken </a:t>
            </a:r>
            <a:r>
              <a:rPr lang="en-US" dirty="0" smtClean="0"/>
              <a:t>- </a:t>
            </a:r>
            <a:r>
              <a:rPr lang="en-US" b="1" u="sng" dirty="0" smtClean="0">
                <a:solidFill>
                  <a:schemeClr val="tx1"/>
                </a:solidFill>
              </a:rPr>
              <a:t>Matthew 18:15-17, I Corinthians 5:5-7,11,  II Thessalonians 3:14-15, I Timothy 5:20, etc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b="1" dirty="0" smtClean="0">
                <a:solidFill>
                  <a:srgbClr val="1706F8"/>
                </a:solidFill>
              </a:rPr>
              <a:t>Purpose – to Reclaim and Restore the erring member and purify the Congregation  </a:t>
            </a:r>
            <a:r>
              <a:rPr lang="en-US" dirty="0" smtClean="0"/>
              <a:t>- </a:t>
            </a:r>
            <a:r>
              <a:rPr lang="en-US" b="1" u="sng" dirty="0" smtClean="0">
                <a:solidFill>
                  <a:schemeClr val="tx1"/>
                </a:solidFill>
              </a:rPr>
              <a:t>James 5:19-20</a:t>
            </a:r>
          </a:p>
          <a:p>
            <a:endParaRPr lang="en-US" dirty="0"/>
          </a:p>
          <a:p>
            <a:r>
              <a:rPr lang="en-US" b="1" dirty="0" smtClean="0">
                <a:solidFill>
                  <a:srgbClr val="1706F8"/>
                </a:solidFill>
              </a:rPr>
              <a:t>Fellowship – Defined and answered Questions about Withdrawal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b="1" dirty="0" smtClean="0">
                <a:solidFill>
                  <a:srgbClr val="FF0000"/>
                </a:solidFill>
              </a:rPr>
              <a:t>What happens in the end?  Prayerfully, hopefully, the Lost One is reclaimed – restored.</a:t>
            </a:r>
            <a:endParaRPr lang="en-US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4284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Withdrawal of Fellowship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4953000"/>
          </a:xfrm>
        </p:spPr>
        <p:txBody>
          <a:bodyPr>
            <a:normAutofit lnSpcReduction="10000"/>
          </a:bodyPr>
          <a:lstStyle/>
          <a:p>
            <a:r>
              <a:rPr lang="en-US" b="1" dirty="0" smtClean="0">
                <a:solidFill>
                  <a:srgbClr val="1706F8"/>
                </a:solidFill>
              </a:rPr>
              <a:t>Let us remember this when we must practice this act as a congregation –</a:t>
            </a:r>
          </a:p>
          <a:p>
            <a:r>
              <a:rPr lang="en-US" b="1" dirty="0" smtClean="0">
                <a:solidFill>
                  <a:srgbClr val="00B050"/>
                </a:solidFill>
              </a:rPr>
              <a:t>It is commanded on God </a:t>
            </a:r>
            <a:r>
              <a:rPr lang="en-US" dirty="0" smtClean="0"/>
              <a:t>– </a:t>
            </a:r>
            <a:r>
              <a:rPr lang="en-US" b="1" u="sng" dirty="0" smtClean="0">
                <a:solidFill>
                  <a:schemeClr val="tx1"/>
                </a:solidFill>
              </a:rPr>
              <a:t>II Thessalonians 3:6</a:t>
            </a:r>
          </a:p>
          <a:p>
            <a:pPr marL="0" indent="0">
              <a:buNone/>
            </a:pPr>
            <a:endParaRPr lang="en-US" b="1" u="sng" dirty="0" smtClean="0">
              <a:solidFill>
                <a:schemeClr val="tx1"/>
              </a:solidFill>
            </a:endParaRPr>
          </a:p>
          <a:p>
            <a:pPr marL="514350" lvl="0" indent="-514350" algn="ctr" fontAlgn="base">
              <a:lnSpc>
                <a:spcPct val="80000"/>
              </a:lnSpc>
              <a:spcAft>
                <a:spcPct val="0"/>
              </a:spcAft>
              <a:buFontTx/>
              <a:buAutoNum type="alphaUcPeriod"/>
              <a:defRPr/>
            </a:pPr>
            <a:r>
              <a:rPr lang="en-US" sz="2800" b="1" kern="0" dirty="0">
                <a:solidFill>
                  <a:srgbClr val="00B050"/>
                </a:solidFill>
                <a:latin typeface="Arial"/>
              </a:rPr>
              <a:t>Discipline/Chastisement is an act of Love</a:t>
            </a:r>
          </a:p>
          <a:p>
            <a:pPr marL="0" lvl="0" indent="0" algn="ctr" fontAlgn="base">
              <a:lnSpc>
                <a:spcPct val="80000"/>
              </a:lnSpc>
              <a:spcAft>
                <a:spcPct val="0"/>
              </a:spcAft>
              <a:buNone/>
              <a:defRPr/>
            </a:pPr>
            <a:r>
              <a:rPr lang="en-US" sz="2800" b="1" u="sng" kern="0" dirty="0">
                <a:solidFill>
                  <a:schemeClr val="tx1"/>
                </a:solidFill>
                <a:latin typeface="Arial"/>
              </a:rPr>
              <a:t>Hebrews </a:t>
            </a:r>
            <a:r>
              <a:rPr lang="en-US" sz="2800" b="1" u="sng" kern="0" dirty="0" smtClean="0">
                <a:solidFill>
                  <a:schemeClr val="tx1"/>
                </a:solidFill>
                <a:latin typeface="Arial"/>
              </a:rPr>
              <a:t>12:6</a:t>
            </a:r>
          </a:p>
          <a:p>
            <a:pPr marL="0" lvl="0" indent="0" algn="ctr" fontAlgn="base">
              <a:lnSpc>
                <a:spcPct val="80000"/>
              </a:lnSpc>
              <a:spcAft>
                <a:spcPct val="0"/>
              </a:spcAft>
              <a:buNone/>
              <a:defRPr/>
            </a:pPr>
            <a:endParaRPr lang="en-US" sz="2800" b="1" u="sng" kern="0" dirty="0" smtClean="0">
              <a:solidFill>
                <a:schemeClr val="tx1"/>
              </a:solidFill>
              <a:latin typeface="Arial"/>
            </a:endParaRPr>
          </a:p>
          <a:p>
            <a:pPr marL="0" lvl="0" indent="0" algn="ctr" fontAlgn="base">
              <a:lnSpc>
                <a:spcPct val="80000"/>
              </a:lnSpc>
              <a:spcAft>
                <a:spcPct val="0"/>
              </a:spcAft>
              <a:buNone/>
              <a:defRPr/>
            </a:pPr>
            <a:r>
              <a:rPr lang="en-US" b="1" kern="0" dirty="0" smtClean="0">
                <a:solidFill>
                  <a:schemeClr val="tx1"/>
                </a:solidFill>
                <a:latin typeface="Arial"/>
              </a:rPr>
              <a:t>B. We are attempting to Reclaim and Restore the erring back to the fold. </a:t>
            </a:r>
            <a:r>
              <a:rPr lang="en-US" b="1" u="sng" kern="0" dirty="0" smtClean="0">
                <a:solidFill>
                  <a:schemeClr val="tx1"/>
                </a:solidFill>
                <a:latin typeface="Arial"/>
              </a:rPr>
              <a:t>James 5:19-20</a:t>
            </a:r>
            <a:endParaRPr lang="en-US" b="1" u="sng" kern="0" dirty="0">
              <a:solidFill>
                <a:schemeClr val="tx1"/>
              </a:solidFill>
              <a:latin typeface="Arial"/>
            </a:endParaRPr>
          </a:p>
          <a:p>
            <a:endParaRPr lang="en-US" dirty="0" smtClean="0"/>
          </a:p>
          <a:p>
            <a:pPr marL="0" indent="0" algn="ctr">
              <a:lnSpc>
                <a:spcPct val="80000"/>
              </a:lnSpc>
              <a:buNone/>
              <a:defRPr/>
            </a:pPr>
            <a:r>
              <a:rPr lang="en-US" b="1" dirty="0">
                <a:solidFill>
                  <a:srgbClr val="00B050"/>
                </a:solidFill>
              </a:rPr>
              <a:t>C</a:t>
            </a:r>
            <a:r>
              <a:rPr lang="en-US" dirty="0" smtClean="0">
                <a:solidFill>
                  <a:srgbClr val="00B050"/>
                </a:solidFill>
              </a:rPr>
              <a:t>. </a:t>
            </a:r>
            <a:r>
              <a:rPr lang="en-US" b="1" dirty="0" smtClean="0">
                <a:solidFill>
                  <a:srgbClr val="00B050"/>
                </a:solidFill>
              </a:rPr>
              <a:t>There </a:t>
            </a:r>
            <a:r>
              <a:rPr lang="en-US" b="1" dirty="0">
                <a:solidFill>
                  <a:srgbClr val="00B050"/>
                </a:solidFill>
              </a:rPr>
              <a:t>will come a time when Discipline/Chastisement will no longer take place, but </a:t>
            </a:r>
            <a:r>
              <a:rPr lang="en-US" b="1" dirty="0">
                <a:solidFill>
                  <a:srgbClr val="FF0000"/>
                </a:solidFill>
              </a:rPr>
              <a:t>Punishment</a:t>
            </a:r>
            <a:r>
              <a:rPr lang="en-US" b="1" dirty="0">
                <a:solidFill>
                  <a:srgbClr val="00B050"/>
                </a:solidFill>
              </a:rPr>
              <a:t> will begin for </a:t>
            </a:r>
            <a:r>
              <a:rPr lang="en-US" b="1" dirty="0" smtClean="0">
                <a:solidFill>
                  <a:srgbClr val="00B050"/>
                </a:solidFill>
              </a:rPr>
              <a:t>the impenitent  </a:t>
            </a:r>
            <a:r>
              <a:rPr lang="en-US" b="1" dirty="0">
                <a:solidFill>
                  <a:srgbClr val="00B050"/>
                </a:solidFill>
              </a:rPr>
              <a:t>individual.  </a:t>
            </a:r>
            <a:r>
              <a:rPr lang="en-US" b="1" u="sng" dirty="0">
                <a:solidFill>
                  <a:schemeClr val="tx1"/>
                </a:solidFill>
              </a:rPr>
              <a:t>Revelation 20:11-15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0000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Must You Do to Be Saved?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4876800"/>
          </a:xfrm>
        </p:spPr>
        <p:txBody>
          <a:bodyPr/>
          <a:lstStyle/>
          <a:p>
            <a:pPr lvl="0">
              <a:buNone/>
              <a:defRPr/>
            </a:pPr>
            <a:r>
              <a:rPr lang="en-US" sz="3000" b="1" u="sng" dirty="0">
                <a:solidFill>
                  <a:prstClr val="black"/>
                </a:solidFill>
                <a:latin typeface="Calibri"/>
              </a:rPr>
              <a:t>HEAR</a:t>
            </a:r>
            <a:r>
              <a:rPr lang="en-US" sz="3000" dirty="0">
                <a:solidFill>
                  <a:prstClr val="black"/>
                </a:solidFill>
                <a:latin typeface="Calibri"/>
              </a:rPr>
              <a:t> the Message of Christ  -              </a:t>
            </a:r>
            <a:r>
              <a:rPr lang="en-US" sz="3000" b="1" u="sng" dirty="0">
                <a:solidFill>
                  <a:prstClr val="black"/>
                </a:solidFill>
                <a:latin typeface="Calibri"/>
              </a:rPr>
              <a:t>ROMANS 10:17 </a:t>
            </a:r>
          </a:p>
          <a:p>
            <a:pPr lvl="0">
              <a:buNone/>
              <a:defRPr/>
            </a:pPr>
            <a:r>
              <a:rPr lang="en-US" sz="3000" b="1" u="sng" dirty="0">
                <a:solidFill>
                  <a:prstClr val="black"/>
                </a:solidFill>
                <a:latin typeface="Calibri"/>
              </a:rPr>
              <a:t>BELIEVE  </a:t>
            </a:r>
            <a:r>
              <a:rPr lang="en-US" sz="3000" dirty="0">
                <a:solidFill>
                  <a:prstClr val="black"/>
                </a:solidFill>
                <a:latin typeface="Calibri"/>
              </a:rPr>
              <a:t>that Message  -                            </a:t>
            </a:r>
            <a:r>
              <a:rPr lang="en-US" sz="3000" b="1" u="sng" dirty="0">
                <a:solidFill>
                  <a:prstClr val="black"/>
                </a:solidFill>
                <a:latin typeface="Calibri"/>
              </a:rPr>
              <a:t>MARK 16:16 </a:t>
            </a:r>
            <a:r>
              <a:rPr lang="en-US" sz="3000" dirty="0">
                <a:solidFill>
                  <a:prstClr val="black"/>
                </a:solidFill>
                <a:latin typeface="Calibri"/>
              </a:rPr>
              <a:t>						            </a:t>
            </a:r>
            <a:r>
              <a:rPr lang="en-US" sz="3000" b="1" u="sng" dirty="0">
                <a:solidFill>
                  <a:prstClr val="black"/>
                </a:solidFill>
                <a:latin typeface="Calibri"/>
              </a:rPr>
              <a:t>JOHN 8:24</a:t>
            </a:r>
          </a:p>
          <a:p>
            <a:pPr lvl="0">
              <a:buNone/>
              <a:defRPr/>
            </a:pPr>
            <a:r>
              <a:rPr lang="en-US" sz="3000" b="1" u="sng" dirty="0">
                <a:solidFill>
                  <a:prstClr val="black"/>
                </a:solidFill>
                <a:latin typeface="Calibri"/>
              </a:rPr>
              <a:t>REPENT</a:t>
            </a:r>
            <a:r>
              <a:rPr lang="en-US" sz="3000" dirty="0">
                <a:solidFill>
                  <a:prstClr val="black"/>
                </a:solidFill>
                <a:latin typeface="Calibri"/>
              </a:rPr>
              <a:t>  of your Sins -                                     </a:t>
            </a:r>
            <a:r>
              <a:rPr lang="en-US" sz="3000" b="1" u="sng" dirty="0">
                <a:solidFill>
                  <a:prstClr val="black"/>
                </a:solidFill>
                <a:latin typeface="Calibri"/>
              </a:rPr>
              <a:t>LUKE 13:3</a:t>
            </a:r>
          </a:p>
          <a:p>
            <a:pPr lvl="0">
              <a:buNone/>
              <a:defRPr/>
            </a:pPr>
            <a:r>
              <a:rPr lang="en-US" sz="3000" dirty="0">
                <a:solidFill>
                  <a:prstClr val="black"/>
                </a:solidFill>
                <a:latin typeface="Calibri"/>
              </a:rPr>
              <a:t>                                                                   </a:t>
            </a:r>
            <a:r>
              <a:rPr lang="en-US" sz="3000" b="1" dirty="0">
                <a:solidFill>
                  <a:prstClr val="black"/>
                </a:solidFill>
                <a:latin typeface="Calibri"/>
              </a:rPr>
              <a:t>          </a:t>
            </a:r>
            <a:r>
              <a:rPr lang="en-US" sz="3000" b="1" u="sng" dirty="0">
                <a:solidFill>
                  <a:prstClr val="black"/>
                </a:solidFill>
                <a:latin typeface="Calibri"/>
              </a:rPr>
              <a:t>ACTS 2:38</a:t>
            </a:r>
          </a:p>
          <a:p>
            <a:pPr lvl="0">
              <a:buNone/>
              <a:defRPr/>
            </a:pPr>
            <a:r>
              <a:rPr lang="en-US" sz="3000" b="1" u="sng" dirty="0">
                <a:solidFill>
                  <a:prstClr val="black"/>
                </a:solidFill>
                <a:latin typeface="Calibri"/>
              </a:rPr>
              <a:t>CONFESS </a:t>
            </a:r>
            <a:r>
              <a:rPr lang="en-US" sz="3000" dirty="0">
                <a:solidFill>
                  <a:prstClr val="black"/>
                </a:solidFill>
                <a:latin typeface="Calibri"/>
              </a:rPr>
              <a:t>  Christ as Lord                       </a:t>
            </a:r>
            <a:r>
              <a:rPr lang="en-US" sz="3000" b="1" u="sng" dirty="0">
                <a:solidFill>
                  <a:prstClr val="black"/>
                </a:solidFill>
                <a:latin typeface="Calibri"/>
              </a:rPr>
              <a:t>ROMANS 10:10</a:t>
            </a:r>
          </a:p>
          <a:p>
            <a:pPr lvl="0">
              <a:buNone/>
              <a:defRPr/>
            </a:pPr>
            <a:r>
              <a:rPr lang="en-US" sz="3000" dirty="0">
                <a:solidFill>
                  <a:prstClr val="black"/>
                </a:solidFill>
                <a:latin typeface="Calibri"/>
              </a:rPr>
              <a:t>                                                                       </a:t>
            </a:r>
            <a:r>
              <a:rPr lang="en-US" sz="3000" b="1" u="sng" dirty="0">
                <a:solidFill>
                  <a:prstClr val="black"/>
                </a:solidFill>
                <a:latin typeface="Calibri"/>
              </a:rPr>
              <a:t>ACTS 8:37-38</a:t>
            </a:r>
          </a:p>
          <a:p>
            <a:pPr lvl="0">
              <a:buNone/>
              <a:defRPr/>
            </a:pPr>
            <a:r>
              <a:rPr lang="en-US" sz="3000" b="1" u="sng" dirty="0">
                <a:solidFill>
                  <a:prstClr val="black"/>
                </a:solidFill>
                <a:latin typeface="Calibri"/>
              </a:rPr>
              <a:t>Be Baptized</a:t>
            </a:r>
            <a:r>
              <a:rPr lang="en-US" sz="3000" dirty="0">
                <a:solidFill>
                  <a:prstClr val="black"/>
                </a:solidFill>
                <a:latin typeface="Calibri"/>
              </a:rPr>
              <a:t>           </a:t>
            </a:r>
            <a:r>
              <a:rPr lang="en-US" sz="3000" b="1" u="sng" dirty="0">
                <a:solidFill>
                  <a:prstClr val="black"/>
                </a:solidFill>
                <a:latin typeface="Calibri"/>
              </a:rPr>
              <a:t>ACTS 2:38, 22:16, GALATIANS 3:27</a:t>
            </a:r>
          </a:p>
          <a:p>
            <a:pPr marL="0" lvl="0" indent="0">
              <a:buNone/>
              <a:defRPr/>
            </a:pPr>
            <a:r>
              <a:rPr lang="en-US" sz="3000" b="1" u="sng" dirty="0">
                <a:solidFill>
                  <a:prstClr val="black"/>
                </a:solidFill>
                <a:latin typeface="Calibri"/>
              </a:rPr>
              <a:t>Remain Faithful</a:t>
            </a:r>
            <a:r>
              <a:rPr lang="en-US" sz="3000" b="1" dirty="0">
                <a:solidFill>
                  <a:prstClr val="black"/>
                </a:solidFill>
                <a:latin typeface="Calibri"/>
              </a:rPr>
              <a:t>                                      </a:t>
            </a:r>
            <a:r>
              <a:rPr lang="en-US" sz="3000" b="1" u="sng" dirty="0">
                <a:solidFill>
                  <a:prstClr val="black"/>
                </a:solidFill>
                <a:latin typeface="Calibri"/>
              </a:rPr>
              <a:t>Revelation 2:10</a:t>
            </a:r>
          </a:p>
          <a:p>
            <a:pPr lvl="0" eaLnBrk="0" fontAlgn="base" hangingPunct="0">
              <a:spcAft>
                <a:spcPct val="0"/>
              </a:spcAft>
              <a:buFontTx/>
              <a:buChar char="•"/>
              <a:defRPr/>
            </a:pPr>
            <a:endParaRPr lang="en-US" sz="3200" b="1" kern="0" dirty="0">
              <a:solidFill>
                <a:srgbClr val="FFFFFF"/>
              </a:solidFill>
              <a:latin typeface="Arial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2459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Withdrawal of Fellowship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9530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solidFill>
                  <a:srgbClr val="1706F8"/>
                </a:solidFill>
              </a:rPr>
              <a:t>          We are not to treat the one being disciplined – withdrawn from - </a:t>
            </a:r>
            <a:r>
              <a:rPr lang="en-US" b="1" u="sng" dirty="0" smtClean="0">
                <a:solidFill>
                  <a:srgbClr val="1706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 an enemy , but as a brother</a:t>
            </a:r>
            <a:r>
              <a:rPr lang="en-US" b="1" dirty="0" smtClean="0"/>
              <a:t>. 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</a:t>
            </a:r>
            <a:r>
              <a:rPr lang="en-US" b="1" u="sng" dirty="0" smtClean="0">
                <a:solidFill>
                  <a:schemeClr val="tx1"/>
                </a:solidFill>
              </a:rPr>
              <a:t>II Thessalonians 3:14-15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rgbClr val="1706F8"/>
                </a:solidFill>
              </a:rPr>
              <a:t>“</a:t>
            </a:r>
            <a:r>
              <a:rPr lang="en-US" b="1" baseline="30000" dirty="0">
                <a:solidFill>
                  <a:srgbClr val="1706F8"/>
                </a:solidFill>
              </a:rPr>
              <a:t>14</a:t>
            </a:r>
            <a:r>
              <a:rPr lang="en-US" b="1" dirty="0">
                <a:solidFill>
                  <a:srgbClr val="1706F8"/>
                </a:solidFill>
              </a:rPr>
              <a:t>And if any man obey not our word in this epistle, note that man and have no company with him, </a:t>
            </a:r>
            <a:r>
              <a:rPr lang="en-US" b="1" dirty="0">
                <a:solidFill>
                  <a:srgbClr val="1706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that he may be ashamed.</a:t>
            </a:r>
          </a:p>
          <a:p>
            <a:pPr marL="0" indent="0">
              <a:buNone/>
            </a:pPr>
            <a:r>
              <a:rPr lang="en-US" b="1" dirty="0">
                <a:solidFill>
                  <a:srgbClr val="1706F8"/>
                </a:solidFill>
              </a:rPr>
              <a:t>    </a:t>
            </a:r>
            <a:br>
              <a:rPr lang="en-US" b="1" dirty="0">
                <a:solidFill>
                  <a:srgbClr val="1706F8"/>
                </a:solidFill>
              </a:rPr>
            </a:br>
            <a:r>
              <a:rPr lang="en-US" b="1" dirty="0">
                <a:solidFill>
                  <a:srgbClr val="1706F8"/>
                </a:solidFill>
              </a:rPr>
              <a:t> </a:t>
            </a:r>
            <a:r>
              <a:rPr lang="en-US" b="1" baseline="30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</a:t>
            </a:r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Yet count him not as an enemy, but admonish him as a brother</a:t>
            </a:r>
            <a:r>
              <a:rPr lang="en-US" b="1" dirty="0">
                <a:solidFill>
                  <a:srgbClr val="1706F8"/>
                </a:solidFill>
              </a:rPr>
              <a:t>.</a:t>
            </a:r>
          </a:p>
          <a:p>
            <a:pPr marL="0" indent="0">
              <a:buNone/>
            </a:pPr>
            <a:endParaRPr lang="en-US" b="1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9949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Withdrawal of Fellowship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5029200"/>
          </a:xfrm>
        </p:spPr>
        <p:txBody>
          <a:bodyPr/>
          <a:lstStyle/>
          <a:p>
            <a:pPr marL="0" lvl="0" indent="0" fontAlgn="base">
              <a:lnSpc>
                <a:spcPct val="80000"/>
              </a:lnSpc>
              <a:spcAft>
                <a:spcPct val="0"/>
              </a:spcAft>
              <a:buNone/>
              <a:defRPr/>
            </a:pPr>
            <a:r>
              <a:rPr lang="en-US" b="1" dirty="0" smtClean="0">
                <a:solidFill>
                  <a:schemeClr val="tx1"/>
                </a:solidFill>
              </a:rPr>
              <a:t>                    TWO VERY IMPORTANT POINTS</a:t>
            </a:r>
          </a:p>
          <a:p>
            <a:pPr marL="514350" lvl="0" indent="-514350" fontAlgn="base">
              <a:lnSpc>
                <a:spcPct val="80000"/>
              </a:lnSpc>
              <a:spcAft>
                <a:spcPct val="0"/>
              </a:spcAft>
              <a:buFontTx/>
              <a:buAutoNum type="alphaUcPeriod"/>
              <a:defRPr/>
            </a:pPr>
            <a:endParaRPr lang="en-US" b="1" dirty="0">
              <a:solidFill>
                <a:schemeClr val="tx1"/>
              </a:solidFill>
            </a:endParaRPr>
          </a:p>
          <a:p>
            <a:pPr marL="514350" lvl="0" indent="-514350" fontAlgn="base">
              <a:lnSpc>
                <a:spcPct val="80000"/>
              </a:lnSpc>
              <a:spcAft>
                <a:spcPct val="0"/>
              </a:spcAft>
              <a:buFontTx/>
              <a:buAutoNum type="alphaUcPeriod"/>
              <a:defRPr/>
            </a:pPr>
            <a:r>
              <a:rPr lang="en-US" b="1" dirty="0" smtClean="0">
                <a:solidFill>
                  <a:schemeClr val="tx1"/>
                </a:solidFill>
              </a:rPr>
              <a:t>Therefore</a:t>
            </a:r>
            <a:r>
              <a:rPr lang="en-US" dirty="0" smtClean="0"/>
              <a:t> </a:t>
            </a:r>
            <a:r>
              <a:rPr lang="en-US" sz="2800" b="1" kern="0" dirty="0">
                <a:solidFill>
                  <a:srgbClr val="C00000"/>
                </a:solidFill>
                <a:latin typeface="Arial"/>
              </a:rPr>
              <a:t>Discipline/Chastisement is an act </a:t>
            </a:r>
            <a:r>
              <a:rPr lang="en-US" sz="2800" b="1" kern="0" dirty="0" smtClean="0">
                <a:solidFill>
                  <a:srgbClr val="C00000"/>
                </a:solidFill>
                <a:latin typeface="Arial"/>
              </a:rPr>
              <a:t>of Love  -          </a:t>
            </a:r>
            <a:r>
              <a:rPr lang="en-US" sz="2800" b="1" u="sng" kern="0" dirty="0" smtClean="0">
                <a:solidFill>
                  <a:schemeClr val="tx1"/>
                </a:solidFill>
                <a:latin typeface="Arial"/>
              </a:rPr>
              <a:t>Hebrews 12:6</a:t>
            </a:r>
          </a:p>
          <a:p>
            <a:pPr marL="0" lvl="0" indent="0" algn="ctr" fontAlgn="base">
              <a:lnSpc>
                <a:spcPct val="80000"/>
              </a:lnSpc>
              <a:spcAft>
                <a:spcPct val="0"/>
              </a:spcAft>
              <a:buNone/>
              <a:defRPr/>
            </a:pPr>
            <a:r>
              <a:rPr lang="en-US" sz="2800" b="1" kern="0" dirty="0" smtClean="0">
                <a:solidFill>
                  <a:srgbClr val="1706F8"/>
                </a:solidFill>
                <a:latin typeface="Arial"/>
              </a:rPr>
              <a:t>“</a:t>
            </a:r>
            <a:r>
              <a:rPr lang="en-US" sz="2800" b="1" baseline="30000" dirty="0">
                <a:solidFill>
                  <a:srgbClr val="1706F8"/>
                </a:solidFill>
              </a:rPr>
              <a:t>6</a:t>
            </a:r>
            <a:r>
              <a:rPr lang="en-US" sz="2800" b="1" dirty="0">
                <a:solidFill>
                  <a:srgbClr val="1706F8"/>
                </a:solidFill>
              </a:rPr>
              <a:t>for whom the Lord </a:t>
            </a:r>
            <a:r>
              <a:rPr lang="en-US" sz="2800" b="1" dirty="0" err="1">
                <a:solidFill>
                  <a:srgbClr val="1706F8"/>
                </a:solidFill>
              </a:rPr>
              <a:t>loveth</a:t>
            </a:r>
            <a:r>
              <a:rPr lang="en-US" sz="2800" b="1" dirty="0">
                <a:solidFill>
                  <a:srgbClr val="1706F8"/>
                </a:solidFill>
              </a:rPr>
              <a:t> He </a:t>
            </a:r>
            <a:r>
              <a:rPr lang="en-US" sz="2800" b="1" dirty="0" err="1">
                <a:solidFill>
                  <a:srgbClr val="1706F8"/>
                </a:solidFill>
              </a:rPr>
              <a:t>chasteneth</a:t>
            </a:r>
            <a:r>
              <a:rPr lang="en-US" sz="2800" b="1" dirty="0">
                <a:solidFill>
                  <a:srgbClr val="1706F8"/>
                </a:solidFill>
              </a:rPr>
              <a:t>, and </a:t>
            </a:r>
            <a:r>
              <a:rPr lang="en-US" sz="2800" b="1" dirty="0" err="1">
                <a:solidFill>
                  <a:srgbClr val="1706F8"/>
                </a:solidFill>
              </a:rPr>
              <a:t>scourgeth</a:t>
            </a:r>
            <a:r>
              <a:rPr lang="en-US" sz="2800" b="1" dirty="0">
                <a:solidFill>
                  <a:srgbClr val="1706F8"/>
                </a:solidFill>
              </a:rPr>
              <a:t> every son whom He </a:t>
            </a:r>
            <a:r>
              <a:rPr lang="en-US" sz="2800" b="1" dirty="0" err="1">
                <a:solidFill>
                  <a:srgbClr val="1706F8"/>
                </a:solidFill>
              </a:rPr>
              <a:t>receiveth</a:t>
            </a:r>
            <a:r>
              <a:rPr lang="en-US" sz="2800" b="1" dirty="0">
                <a:solidFill>
                  <a:srgbClr val="1706F8"/>
                </a:solidFill>
              </a:rPr>
              <a:t>."</a:t>
            </a:r>
            <a:endParaRPr lang="en-US" sz="2800" b="1" kern="0" dirty="0">
              <a:solidFill>
                <a:srgbClr val="1706F8"/>
              </a:solidFill>
              <a:latin typeface="Arial"/>
            </a:endParaRPr>
          </a:p>
          <a:p>
            <a:endParaRPr lang="en-US" dirty="0" smtClean="0"/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en-US" b="1" dirty="0" smtClean="0">
                <a:solidFill>
                  <a:srgbClr val="00B050"/>
                </a:solidFill>
              </a:rPr>
              <a:t>B</a:t>
            </a:r>
            <a:r>
              <a:rPr lang="en-US" dirty="0" smtClean="0">
                <a:solidFill>
                  <a:srgbClr val="00B050"/>
                </a:solidFill>
              </a:rPr>
              <a:t>.  </a:t>
            </a:r>
            <a:r>
              <a:rPr lang="en-US" b="1" dirty="0" smtClean="0">
                <a:solidFill>
                  <a:srgbClr val="00B050"/>
                </a:solidFill>
              </a:rPr>
              <a:t>There </a:t>
            </a:r>
            <a:r>
              <a:rPr lang="en-US" b="1" dirty="0">
                <a:solidFill>
                  <a:srgbClr val="00B050"/>
                </a:solidFill>
              </a:rPr>
              <a:t>will come a time when Discipline/Chastisement will no longer take place, but </a:t>
            </a:r>
            <a:r>
              <a:rPr lang="en-US" b="1" dirty="0">
                <a:solidFill>
                  <a:srgbClr val="FF0000"/>
                </a:solidFill>
              </a:rPr>
              <a:t>Punishment</a:t>
            </a:r>
            <a:r>
              <a:rPr lang="en-US" b="1" dirty="0">
                <a:solidFill>
                  <a:srgbClr val="00B050"/>
                </a:solidFill>
              </a:rPr>
              <a:t> will begin for the </a:t>
            </a:r>
            <a:r>
              <a:rPr lang="en-US" b="1" dirty="0" smtClean="0">
                <a:solidFill>
                  <a:srgbClr val="00B050"/>
                </a:solidFill>
              </a:rPr>
              <a:t>impenitent  </a:t>
            </a:r>
            <a:r>
              <a:rPr lang="en-US" b="1" dirty="0">
                <a:solidFill>
                  <a:srgbClr val="00B050"/>
                </a:solidFill>
              </a:rPr>
              <a:t>individual.  </a:t>
            </a:r>
            <a:r>
              <a:rPr lang="en-US" b="1" u="sng" dirty="0">
                <a:solidFill>
                  <a:schemeClr val="tx1"/>
                </a:solidFill>
              </a:rPr>
              <a:t>Revelation 20:11-15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8746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Withdrawal of Fellowship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953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We have seen that the result of </a:t>
            </a:r>
            <a:r>
              <a:rPr lang="en-US" b="1" dirty="0" smtClean="0">
                <a:solidFill>
                  <a:schemeClr val="tx1"/>
                </a:solidFill>
              </a:rPr>
              <a:t>“repeated and un-repented of Sins</a:t>
            </a:r>
            <a:r>
              <a:rPr lang="en-US" dirty="0" smtClean="0">
                <a:solidFill>
                  <a:schemeClr val="tx1"/>
                </a:solidFill>
              </a:rPr>
              <a:t>” is the </a:t>
            </a:r>
            <a:r>
              <a:rPr lang="en-US" b="1" dirty="0" smtClean="0">
                <a:solidFill>
                  <a:srgbClr val="FF0000"/>
                </a:solidFill>
              </a:rPr>
              <a:t>withdrawal of Fellowship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For “</a:t>
            </a:r>
            <a:r>
              <a:rPr lang="en-US" b="1" dirty="0" smtClean="0">
                <a:solidFill>
                  <a:schemeClr val="tx1"/>
                </a:solidFill>
              </a:rPr>
              <a:t>Personal Sins” </a:t>
            </a:r>
            <a:r>
              <a:rPr lang="en-US" dirty="0" smtClean="0">
                <a:solidFill>
                  <a:schemeClr val="tx1"/>
                </a:solidFill>
              </a:rPr>
              <a:t>it is to be taken before the Church for resolution.  </a:t>
            </a:r>
            <a:r>
              <a:rPr lang="en-US" b="1" dirty="0" smtClean="0">
                <a:solidFill>
                  <a:schemeClr val="tx1"/>
                </a:solidFill>
              </a:rPr>
              <a:t>Matthew 18:15-17   </a:t>
            </a:r>
            <a:r>
              <a:rPr lang="en-US" baseline="30000" dirty="0" smtClean="0">
                <a:solidFill>
                  <a:srgbClr val="1706F8"/>
                </a:solidFill>
              </a:rPr>
              <a:t>15</a:t>
            </a:r>
            <a:r>
              <a:rPr lang="en-US" dirty="0" smtClean="0">
                <a:solidFill>
                  <a:srgbClr val="1706F8"/>
                </a:solidFill>
              </a:rPr>
              <a:t>"Moreover</a:t>
            </a:r>
            <a:r>
              <a:rPr lang="en-US" dirty="0">
                <a:solidFill>
                  <a:srgbClr val="1706F8"/>
                </a:solidFill>
              </a:rPr>
              <a:t>, if thy brother shall trespass against thee, go and tell him his fault between thee and him alone. If he shall hear thee, thou hast gained thy brother.    </a:t>
            </a:r>
            <a:br>
              <a:rPr lang="en-US" dirty="0">
                <a:solidFill>
                  <a:srgbClr val="1706F8"/>
                </a:solidFill>
              </a:rPr>
            </a:br>
            <a:r>
              <a:rPr lang="en-US" dirty="0">
                <a:solidFill>
                  <a:srgbClr val="1706F8"/>
                </a:solidFill>
              </a:rPr>
              <a:t> </a:t>
            </a:r>
            <a:r>
              <a:rPr lang="en-US" baseline="30000" dirty="0">
                <a:solidFill>
                  <a:srgbClr val="1706F8"/>
                </a:solidFill>
              </a:rPr>
              <a:t>16</a:t>
            </a:r>
            <a:r>
              <a:rPr lang="en-US" dirty="0">
                <a:solidFill>
                  <a:srgbClr val="1706F8"/>
                </a:solidFill>
              </a:rPr>
              <a:t>But if he will not hear thee, then take with thee one or two more, that `in the mouth of two or three witnesses every word may be established.'</a:t>
            </a:r>
          </a:p>
          <a:p>
            <a:r>
              <a:rPr lang="en-US" dirty="0">
                <a:solidFill>
                  <a:srgbClr val="1706F8"/>
                </a:solidFill>
              </a:rPr>
              <a:t>    </a:t>
            </a:r>
            <a:br>
              <a:rPr lang="en-US" dirty="0">
                <a:solidFill>
                  <a:srgbClr val="1706F8"/>
                </a:solidFill>
              </a:rPr>
            </a:br>
            <a:r>
              <a:rPr lang="en-US" dirty="0">
                <a:solidFill>
                  <a:srgbClr val="1706F8"/>
                </a:solidFill>
              </a:rPr>
              <a:t> </a:t>
            </a:r>
            <a:r>
              <a:rPr lang="en-US" baseline="30000" dirty="0">
                <a:solidFill>
                  <a:srgbClr val="1706F8"/>
                </a:solidFill>
              </a:rPr>
              <a:t>17</a:t>
            </a:r>
            <a:r>
              <a:rPr lang="en-US" dirty="0">
                <a:solidFill>
                  <a:srgbClr val="1706F8"/>
                </a:solidFill>
              </a:rPr>
              <a:t>And if he shall neglect to hear them, tell it unto the church; but if he neglect to hear the church</a:t>
            </a:r>
            <a:r>
              <a:rPr lang="en-US" b="1" u="sng" dirty="0">
                <a:solidFill>
                  <a:srgbClr val="1706F8"/>
                </a:solidFill>
              </a:rPr>
              <a:t>, let him be unto thee as a heathen man and a publican.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448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Withdrawal of Fellowship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953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1706F8"/>
                </a:solidFill>
              </a:rPr>
              <a:t>Congregational Matters </a:t>
            </a:r>
            <a:r>
              <a:rPr lang="en-US" b="1" dirty="0" smtClean="0">
                <a:solidFill>
                  <a:schemeClr val="tx1"/>
                </a:solidFill>
              </a:rPr>
              <a:t>– </a:t>
            </a:r>
            <a:r>
              <a:rPr lang="en-US" b="1" u="sng" dirty="0" smtClean="0">
                <a:solidFill>
                  <a:schemeClr val="tx1"/>
                </a:solidFill>
              </a:rPr>
              <a:t>I Corinthians 5:1-11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tx1"/>
                </a:solidFill>
              </a:rPr>
              <a:t>4. In </a:t>
            </a:r>
            <a:r>
              <a:rPr lang="en-US" b="1" dirty="0">
                <a:solidFill>
                  <a:schemeClr val="tx1"/>
                </a:solidFill>
              </a:rPr>
              <a:t>the name of our Lord Jesus Christ, </a:t>
            </a:r>
            <a:r>
              <a:rPr lang="en-US" b="1" dirty="0">
                <a:solidFill>
                  <a:srgbClr val="FF0000"/>
                </a:solidFill>
              </a:rPr>
              <a:t>when ye are gathered together,</a:t>
            </a:r>
            <a:r>
              <a:rPr lang="en-US" b="1" dirty="0">
                <a:solidFill>
                  <a:schemeClr val="tx1"/>
                </a:solidFill>
              </a:rPr>
              <a:t> I being there in spirit, with the power of our Lord Jesus Christ,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tx1"/>
                </a:solidFill>
              </a:rPr>
              <a:t>  </a:t>
            </a:r>
            <a:endParaRPr lang="en-US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5. </a:t>
            </a:r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deliver </a:t>
            </a: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such a one unto Satan for the destruction of the flesh, that the spirit may be saved in the Day of the Lord Jesus</a:t>
            </a:r>
            <a:r>
              <a:rPr lang="en-US" b="1" dirty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tx1"/>
                </a:solidFill>
              </a:rPr>
              <a:t>    11.  “But </a:t>
            </a:r>
            <a:r>
              <a:rPr lang="en-US" b="1" dirty="0">
                <a:solidFill>
                  <a:srgbClr val="FF0000"/>
                </a:solidFill>
              </a:rPr>
              <a:t>I now have written unto you </a:t>
            </a: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 to keep company with any man who is called a brother </a:t>
            </a:r>
            <a:r>
              <a:rPr lang="en-US" b="1" dirty="0">
                <a:solidFill>
                  <a:schemeClr val="tx1"/>
                </a:solidFill>
              </a:rPr>
              <a:t>if he is a fornicator, or covetous, or an idolater, or a </a:t>
            </a:r>
            <a:r>
              <a:rPr lang="en-US" b="1" dirty="0" err="1">
                <a:solidFill>
                  <a:schemeClr val="tx1"/>
                </a:solidFill>
              </a:rPr>
              <a:t>railer</a:t>
            </a:r>
            <a:r>
              <a:rPr lang="en-US" b="1" dirty="0">
                <a:solidFill>
                  <a:schemeClr val="tx1"/>
                </a:solidFill>
              </a:rPr>
              <a:t>, or a drunkard, or an extortioner. </a:t>
            </a: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 such a one you are not even to eat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73278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Withdrawal of Fellowship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5105400"/>
          </a:xfrm>
        </p:spPr>
        <p:txBody>
          <a:bodyPr>
            <a:normAutofit fontScale="92500"/>
          </a:bodyPr>
          <a:lstStyle/>
          <a:p>
            <a:r>
              <a:rPr lang="en-US" b="1" u="sng" dirty="0" smtClean="0">
                <a:solidFill>
                  <a:schemeClr val="tx1"/>
                </a:solidFill>
              </a:rPr>
              <a:t>Titus 3:10 </a:t>
            </a:r>
            <a:r>
              <a:rPr lang="en-US" dirty="0" smtClean="0"/>
              <a:t>“</a:t>
            </a:r>
            <a:r>
              <a:rPr lang="en-US" baseline="30000" dirty="0" smtClean="0">
                <a:solidFill>
                  <a:srgbClr val="1706F8"/>
                </a:solidFill>
              </a:rPr>
              <a:t>10</a:t>
            </a:r>
            <a:r>
              <a:rPr lang="en-US" dirty="0" smtClean="0">
                <a:solidFill>
                  <a:srgbClr val="1706F8"/>
                </a:solidFill>
              </a:rPr>
              <a:t>If </a:t>
            </a:r>
            <a:r>
              <a:rPr lang="en-US" dirty="0">
                <a:solidFill>
                  <a:srgbClr val="1706F8"/>
                </a:solidFill>
              </a:rPr>
              <a:t>a man is a heretic, after the first and second admonition reject him</a:t>
            </a:r>
            <a:r>
              <a:rPr lang="en-US" dirty="0" smtClean="0">
                <a:solidFill>
                  <a:srgbClr val="1706F8"/>
                </a:solidFill>
              </a:rPr>
              <a:t>,” </a:t>
            </a:r>
            <a:r>
              <a:rPr lang="en-US" b="1" dirty="0" smtClean="0">
                <a:solidFill>
                  <a:srgbClr val="C00000"/>
                </a:solidFill>
              </a:rPr>
              <a:t>(Instructions to the Congregation in Crete. 1:5)</a:t>
            </a:r>
          </a:p>
          <a:p>
            <a:r>
              <a:rPr lang="en-US" b="1" u="sng" dirty="0" smtClean="0">
                <a:solidFill>
                  <a:schemeClr val="tx1"/>
                </a:solidFill>
              </a:rPr>
              <a:t>I Timothy 1:19-20</a:t>
            </a:r>
            <a:r>
              <a:rPr lang="en-US" b="1" dirty="0" smtClean="0">
                <a:solidFill>
                  <a:schemeClr val="tx1"/>
                </a:solidFill>
              </a:rPr>
              <a:t> “</a:t>
            </a:r>
            <a:r>
              <a:rPr lang="en-US" baseline="30000" dirty="0">
                <a:solidFill>
                  <a:srgbClr val="1706F8"/>
                </a:solidFill>
              </a:rPr>
              <a:t>19</a:t>
            </a:r>
            <a:r>
              <a:rPr lang="en-US" dirty="0">
                <a:solidFill>
                  <a:srgbClr val="1706F8"/>
                </a:solidFill>
              </a:rPr>
              <a:t>holding faith and a good conscience which some, having put aside, have suffered shipwreck concerning faith.    </a:t>
            </a:r>
            <a:br>
              <a:rPr lang="en-US" dirty="0">
                <a:solidFill>
                  <a:srgbClr val="1706F8"/>
                </a:solidFill>
              </a:rPr>
            </a:br>
            <a:r>
              <a:rPr lang="en-US" dirty="0">
                <a:solidFill>
                  <a:srgbClr val="1706F8"/>
                </a:solidFill>
              </a:rPr>
              <a:t> </a:t>
            </a:r>
            <a:r>
              <a:rPr lang="en-US" baseline="30000" dirty="0">
                <a:solidFill>
                  <a:srgbClr val="1706F8"/>
                </a:solidFill>
              </a:rPr>
              <a:t>20</a:t>
            </a:r>
            <a:r>
              <a:rPr lang="en-US" dirty="0">
                <a:solidFill>
                  <a:srgbClr val="1706F8"/>
                </a:solidFill>
              </a:rPr>
              <a:t>Among them are </a:t>
            </a:r>
            <a:r>
              <a:rPr lang="en-US" dirty="0" err="1">
                <a:solidFill>
                  <a:srgbClr val="1706F8"/>
                </a:solidFill>
              </a:rPr>
              <a:t>Hymenaeus</a:t>
            </a:r>
            <a:r>
              <a:rPr lang="en-US" dirty="0">
                <a:solidFill>
                  <a:srgbClr val="1706F8"/>
                </a:solidFill>
              </a:rPr>
              <a:t> and Alexander, whom I have </a:t>
            </a:r>
            <a:r>
              <a:rPr lang="en-US" b="1" dirty="0">
                <a:solidFill>
                  <a:srgbClr val="1706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delivered unto Satan</a:t>
            </a:r>
            <a:r>
              <a:rPr lang="en-US" dirty="0">
                <a:solidFill>
                  <a:srgbClr val="1706F8"/>
                </a:solidFill>
              </a:rPr>
              <a:t>, that they </a:t>
            </a:r>
            <a:r>
              <a:rPr lang="en-US" b="1" dirty="0">
                <a:solidFill>
                  <a:srgbClr val="1706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may learn </a:t>
            </a:r>
            <a:r>
              <a:rPr lang="en-US" dirty="0">
                <a:solidFill>
                  <a:srgbClr val="1706F8"/>
                </a:solidFill>
              </a:rPr>
              <a:t>not to blaspheme</a:t>
            </a:r>
            <a:r>
              <a:rPr lang="en-US" dirty="0" smtClean="0">
                <a:solidFill>
                  <a:srgbClr val="1706F8"/>
                </a:solidFill>
              </a:rPr>
              <a:t>.”  </a:t>
            </a:r>
            <a:r>
              <a:rPr lang="en-US" b="1" dirty="0" smtClean="0">
                <a:solidFill>
                  <a:srgbClr val="C00000"/>
                </a:solidFill>
              </a:rPr>
              <a:t>( Instructions regarding the congregation at Ephesus)</a:t>
            </a:r>
          </a:p>
          <a:p>
            <a:r>
              <a:rPr lang="en-US" b="1" u="sng" dirty="0" smtClean="0">
                <a:solidFill>
                  <a:schemeClr val="tx1"/>
                </a:solidFill>
              </a:rPr>
              <a:t>II Thessalonians 3:6</a:t>
            </a:r>
            <a:r>
              <a:rPr lang="en-US" dirty="0"/>
              <a:t> </a:t>
            </a:r>
            <a:r>
              <a:rPr lang="en-US" dirty="0" smtClean="0">
                <a:solidFill>
                  <a:srgbClr val="1706F8"/>
                </a:solidFill>
              </a:rPr>
              <a:t>”</a:t>
            </a:r>
            <a:r>
              <a:rPr lang="en-US" baseline="30000" dirty="0" smtClean="0">
                <a:solidFill>
                  <a:srgbClr val="1706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r>
              <a:rPr lang="en-US" dirty="0" smtClean="0">
                <a:solidFill>
                  <a:srgbClr val="1706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Now </a:t>
            </a:r>
            <a:r>
              <a:rPr lang="en-US" dirty="0">
                <a:solidFill>
                  <a:srgbClr val="1706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command you, </a:t>
            </a:r>
            <a:r>
              <a:rPr lang="en-US" b="1" dirty="0">
                <a:solidFill>
                  <a:srgbClr val="1706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brethren</a:t>
            </a:r>
            <a:r>
              <a:rPr lang="en-US" dirty="0">
                <a:solidFill>
                  <a:srgbClr val="1706F8"/>
                </a:solidFill>
              </a:rPr>
              <a:t>, in the name of our Lord Jesus Christ, </a:t>
            </a:r>
            <a:r>
              <a:rPr lang="en-US" b="1" dirty="0">
                <a:solidFill>
                  <a:srgbClr val="1706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that ye withdraw yourselves from every brother </a:t>
            </a:r>
            <a:r>
              <a:rPr lang="en-US" dirty="0">
                <a:solidFill>
                  <a:srgbClr val="1706F8"/>
                </a:solidFill>
              </a:rPr>
              <a:t>who </a:t>
            </a:r>
            <a:r>
              <a:rPr lang="en-US" dirty="0" err="1">
                <a:solidFill>
                  <a:srgbClr val="1706F8"/>
                </a:solidFill>
              </a:rPr>
              <a:t>walketh</a:t>
            </a:r>
            <a:r>
              <a:rPr lang="en-US" dirty="0">
                <a:solidFill>
                  <a:srgbClr val="1706F8"/>
                </a:solidFill>
              </a:rPr>
              <a:t> disorderly and not according to the tradition which he received from us</a:t>
            </a:r>
            <a:r>
              <a:rPr lang="en-US" dirty="0" smtClean="0">
                <a:solidFill>
                  <a:srgbClr val="1706F8"/>
                </a:solidFill>
              </a:rPr>
              <a:t>.”</a:t>
            </a:r>
            <a:endParaRPr lang="en-US" b="1" dirty="0">
              <a:solidFill>
                <a:srgbClr val="1706F8"/>
              </a:solidFill>
            </a:endParaRPr>
          </a:p>
          <a:p>
            <a:endParaRPr lang="en-US" b="1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4604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Withdrawal of Fellowship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9530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b="1" u="sng" dirty="0" smtClean="0">
                <a:solidFill>
                  <a:schemeClr val="tx1"/>
                </a:solidFill>
              </a:rPr>
              <a:t>What is this </a:t>
            </a:r>
            <a:r>
              <a:rPr lang="en-US" b="1" u="sng" dirty="0" smtClean="0">
                <a:solidFill>
                  <a:srgbClr val="1706F8"/>
                </a:solidFill>
              </a:rPr>
              <a:t>“</a:t>
            </a:r>
            <a:r>
              <a:rPr lang="en-US" b="1" u="sng" dirty="0" smtClean="0">
                <a:solidFill>
                  <a:srgbClr val="1706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fellowship</a:t>
            </a:r>
            <a:r>
              <a:rPr lang="en-US" b="1" u="sng" dirty="0" smtClean="0">
                <a:solidFill>
                  <a:srgbClr val="1706F8"/>
                </a:solidFill>
              </a:rPr>
              <a:t>” that is to be withdrawn?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1706F8"/>
                </a:solidFill>
              </a:rPr>
              <a:t>The Greek is – </a:t>
            </a:r>
            <a:r>
              <a:rPr lang="en-US" b="1" i="1" dirty="0" err="1" smtClean="0">
                <a:solidFill>
                  <a:srgbClr val="1706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koinonia</a:t>
            </a:r>
            <a:r>
              <a:rPr lang="en-US" b="1" i="1" dirty="0" smtClean="0">
                <a:solidFill>
                  <a:srgbClr val="1706F8"/>
                </a:solidFill>
              </a:rPr>
              <a:t> – (koi-non-</a:t>
            </a:r>
            <a:r>
              <a:rPr lang="en-US" b="1" i="1" dirty="0" err="1" smtClean="0">
                <a:solidFill>
                  <a:srgbClr val="1706F8"/>
                </a:solidFill>
              </a:rPr>
              <a:t>ia</a:t>
            </a:r>
            <a:r>
              <a:rPr lang="en-US" b="1" i="1" dirty="0" smtClean="0">
                <a:solidFill>
                  <a:srgbClr val="1706F8"/>
                </a:solidFill>
              </a:rPr>
              <a:t>) </a:t>
            </a:r>
            <a:r>
              <a:rPr lang="en-US" b="1" dirty="0">
                <a:solidFill>
                  <a:srgbClr val="C00000"/>
                </a:solidFill>
              </a:rPr>
              <a:t>The essential meaning of the </a:t>
            </a:r>
            <a:r>
              <a:rPr lang="en-US" b="1" dirty="0" err="1">
                <a:solidFill>
                  <a:srgbClr val="C00000"/>
                </a:solidFill>
              </a:rPr>
              <a:t>koinonia</a:t>
            </a:r>
            <a:r>
              <a:rPr lang="en-US" b="1" dirty="0">
                <a:solidFill>
                  <a:srgbClr val="C00000"/>
                </a:solidFill>
              </a:rPr>
              <a:t> embraces concepts conveyed in the English terms </a:t>
            </a:r>
            <a:r>
              <a:rPr lang="en-US" b="1" dirty="0" smtClean="0">
                <a:solidFill>
                  <a:srgbClr val="C00000"/>
                </a:solidFill>
              </a:rPr>
              <a:t>such as community</a:t>
            </a:r>
            <a:r>
              <a:rPr lang="en-US" b="1" dirty="0">
                <a:solidFill>
                  <a:srgbClr val="C00000"/>
                </a:solidFill>
              </a:rPr>
              <a:t>, communion, joint participation, sharing and intimacy</a:t>
            </a:r>
            <a:r>
              <a:rPr lang="en-US" b="1" dirty="0" smtClean="0">
                <a:solidFill>
                  <a:srgbClr val="C00000"/>
                </a:solidFill>
              </a:rPr>
              <a:t>.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C00000"/>
                </a:solidFill>
              </a:rPr>
              <a:t> </a:t>
            </a:r>
          </a:p>
          <a:p>
            <a:pPr marL="0" indent="0">
              <a:buNone/>
            </a:pPr>
            <a:r>
              <a:rPr lang="en-US" b="1" dirty="0" err="1" smtClean="0">
                <a:solidFill>
                  <a:srgbClr val="C00000"/>
                </a:solidFill>
              </a:rPr>
              <a:t>Koinonia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>
                <a:solidFill>
                  <a:srgbClr val="C00000"/>
                </a:solidFill>
              </a:rPr>
              <a:t>can therefore refer in some contexts to a jointly contributed gift.</a:t>
            </a:r>
            <a:r>
              <a:rPr lang="en-US" b="1" baseline="30000" dirty="0">
                <a:solidFill>
                  <a:srgbClr val="C00000"/>
                </a:solidFill>
                <a:hlinkClick r:id="rId2"/>
              </a:rPr>
              <a:t>[1]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sz="1700" dirty="0"/>
              <a:t>Thayer, </a:t>
            </a:r>
            <a:r>
              <a:rPr lang="en-US" sz="1700" i="1" dirty="0"/>
              <a:t>Greek-English Lexicon of the New Testament</a:t>
            </a:r>
            <a:r>
              <a:rPr lang="en-US" sz="1700" dirty="0"/>
              <a:t>, p. 352.</a:t>
            </a:r>
            <a:endParaRPr lang="en-US" sz="17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US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C00000"/>
                </a:solidFill>
              </a:rPr>
              <a:t>The </a:t>
            </a:r>
            <a:r>
              <a:rPr lang="en-US" b="1" dirty="0">
                <a:solidFill>
                  <a:srgbClr val="C00000"/>
                </a:solidFill>
              </a:rPr>
              <a:t>word appears </a:t>
            </a:r>
            <a:r>
              <a:rPr lang="en-US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 times </a:t>
            </a:r>
            <a:r>
              <a:rPr lang="en-US" b="1" dirty="0">
                <a:solidFill>
                  <a:srgbClr val="C00000"/>
                </a:solidFill>
              </a:rPr>
              <a:t>in most editions of the Greek New Testament. In the </a:t>
            </a:r>
            <a:r>
              <a:rPr lang="en-US" b="1" dirty="0">
                <a:solidFill>
                  <a:srgbClr val="C00000"/>
                </a:solidFill>
                <a:hlinkClick r:id="rId3" tooltip="New American Standard Bible"/>
              </a:rPr>
              <a:t>New American Standard Bible</a:t>
            </a:r>
            <a:r>
              <a:rPr lang="en-US" b="1" dirty="0">
                <a:solidFill>
                  <a:srgbClr val="C00000"/>
                </a:solidFill>
              </a:rPr>
              <a:t>, it is translated “fellowship” </a:t>
            </a:r>
            <a:r>
              <a:rPr lang="en-US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twelve times</a:t>
            </a:r>
            <a:r>
              <a:rPr lang="en-US" b="1" dirty="0">
                <a:solidFill>
                  <a:srgbClr val="C00000"/>
                </a:solidFill>
              </a:rPr>
              <a:t>, “sharing” </a:t>
            </a:r>
            <a:r>
              <a:rPr lang="en-US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three times</a:t>
            </a:r>
            <a:r>
              <a:rPr lang="en-US" b="1" dirty="0">
                <a:solidFill>
                  <a:srgbClr val="C00000"/>
                </a:solidFill>
              </a:rPr>
              <a:t>, and “participation” and “contribution” </a:t>
            </a:r>
            <a:r>
              <a:rPr lang="en-US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twice each</a:t>
            </a:r>
            <a:r>
              <a:rPr lang="en-US" b="1" dirty="0">
                <a:solidFill>
                  <a:srgbClr val="C00000"/>
                </a:solidFill>
              </a:rPr>
              <a:t>.</a:t>
            </a:r>
            <a:r>
              <a:rPr lang="en-US" b="1" baseline="30000" dirty="0">
                <a:solidFill>
                  <a:srgbClr val="C00000"/>
                </a:solidFill>
                <a:hlinkClick r:id="rId2"/>
              </a:rPr>
              <a:t>[2]</a:t>
            </a:r>
            <a:endParaRPr lang="en-US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2814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Withdrawal of Fellowship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9530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The word has such a multitude of meanings that </a:t>
            </a:r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single English word is adequate to express its depth and richness.</a:t>
            </a:r>
            <a:r>
              <a:rPr lang="en-US" b="1" dirty="0">
                <a:solidFill>
                  <a:srgbClr val="C00000"/>
                </a:solidFill>
              </a:rPr>
              <a:t> It is a derivative of </a:t>
            </a:r>
            <a:r>
              <a:rPr lang="en-US" b="1" i="1" dirty="0" err="1">
                <a:solidFill>
                  <a:srgbClr val="C00000"/>
                </a:solidFill>
              </a:rPr>
              <a:t>koinos</a:t>
            </a:r>
            <a:r>
              <a:rPr lang="en-US" b="1" dirty="0">
                <a:solidFill>
                  <a:srgbClr val="C00000"/>
                </a:solidFill>
              </a:rPr>
              <a:t>, the word for </a:t>
            </a:r>
            <a:r>
              <a:rPr lang="en-US" b="1" i="1" dirty="0">
                <a:solidFill>
                  <a:srgbClr val="C00000"/>
                </a:solidFill>
              </a:rPr>
              <a:t>common</a:t>
            </a:r>
            <a:r>
              <a:rPr lang="en-US" b="1" dirty="0">
                <a:solidFill>
                  <a:srgbClr val="C00000"/>
                </a:solidFill>
              </a:rPr>
              <a:t>. </a:t>
            </a:r>
            <a:endParaRPr lang="en-US" b="1" dirty="0" smtClean="0">
              <a:solidFill>
                <a:srgbClr val="C00000"/>
              </a:solidFill>
            </a:endParaRPr>
          </a:p>
          <a:p>
            <a:r>
              <a:rPr lang="en-US" b="1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Koinonia</a:t>
            </a: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a complex, rich, and thoroughly fascinating Greek approach to building community or teamwork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solidFill>
                  <a:srgbClr val="C00000"/>
                </a:solidFill>
              </a:rPr>
              <a:t>In the </a:t>
            </a:r>
            <a:r>
              <a:rPr lang="en-US" b="1" dirty="0">
                <a:solidFill>
                  <a:srgbClr val="C00000"/>
                </a:solidFill>
                <a:hlinkClick r:id="rId2" tooltip="New Testament"/>
              </a:rPr>
              <a:t>New Testament</a:t>
            </a:r>
            <a:r>
              <a:rPr lang="en-US" b="1" dirty="0">
                <a:solidFill>
                  <a:srgbClr val="C00000"/>
                </a:solidFill>
              </a:rPr>
              <a:t>, the basis of communion begins with a joining of </a:t>
            </a:r>
            <a:r>
              <a:rPr lang="en-US" b="1" dirty="0">
                <a:solidFill>
                  <a:srgbClr val="C00000"/>
                </a:solidFill>
                <a:hlinkClick r:id="rId3" tooltip="Jesus"/>
              </a:rPr>
              <a:t>Jesus</a:t>
            </a:r>
            <a:r>
              <a:rPr lang="en-US" b="1" dirty="0">
                <a:solidFill>
                  <a:srgbClr val="C00000"/>
                </a:solidFill>
              </a:rPr>
              <a:t> with the community of the faithful. This union is also experienced in practical daily life. </a:t>
            </a:r>
          </a:p>
        </p:txBody>
      </p:sp>
    </p:spTree>
    <p:extLst>
      <p:ext uri="{BB962C8B-B14F-4D97-AF65-F5344CB8AC3E}">
        <p14:creationId xmlns:p14="http://schemas.microsoft.com/office/powerpoint/2010/main" val="3213912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4014</TotalTime>
  <Words>1940</Words>
  <Application>Microsoft Office PowerPoint</Application>
  <PresentationFormat>On-screen Show (4:3)</PresentationFormat>
  <Paragraphs>153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Executive</vt:lpstr>
      <vt:lpstr>Welcome to Worship Services</vt:lpstr>
      <vt:lpstr>The Withdrawal of Fellowship</vt:lpstr>
      <vt:lpstr>The Withdrawal of Fellowship</vt:lpstr>
      <vt:lpstr>The Withdrawal of Fellowship</vt:lpstr>
      <vt:lpstr>The Withdrawal of Fellowship</vt:lpstr>
      <vt:lpstr>The Withdrawal of Fellowship</vt:lpstr>
      <vt:lpstr>The Withdrawal of Fellowship</vt:lpstr>
      <vt:lpstr>The Withdrawal of Fellowship</vt:lpstr>
      <vt:lpstr>The Withdrawal of Fellowship</vt:lpstr>
      <vt:lpstr>The Withdrawal of Fellowship</vt:lpstr>
      <vt:lpstr>The Withdrawal of Fellowship</vt:lpstr>
      <vt:lpstr>The Withdrawal of Fellowship</vt:lpstr>
      <vt:lpstr>The Withdrawal of Fellowship</vt:lpstr>
      <vt:lpstr>The Withdrawal of Fellowship</vt:lpstr>
      <vt:lpstr>The Withdrawal of Fellowship</vt:lpstr>
      <vt:lpstr>The Withdrawal of Fellowship</vt:lpstr>
      <vt:lpstr>The Withdrawal of Fellowship</vt:lpstr>
      <vt:lpstr>The Withdrawal of Fellowship</vt:lpstr>
      <vt:lpstr>The Withdrawal of Fellowship</vt:lpstr>
      <vt:lpstr>The Withdrawal of Fellowship</vt:lpstr>
      <vt:lpstr>The Withdrawal of Fellowship</vt:lpstr>
      <vt:lpstr>The Withdrawal of Fellowship</vt:lpstr>
      <vt:lpstr>The Withdrawal of Fellowship</vt:lpstr>
      <vt:lpstr>What Must You Do to Be Saved?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Gavin</dc:creator>
  <cp:lastModifiedBy>Gavin</cp:lastModifiedBy>
  <cp:revision>43</cp:revision>
  <cp:lastPrinted>2012-01-29T01:59:44Z</cp:lastPrinted>
  <dcterms:created xsi:type="dcterms:W3CDTF">2012-01-26T20:03:25Z</dcterms:created>
  <dcterms:modified xsi:type="dcterms:W3CDTF">2012-01-29T14:58:09Z</dcterms:modified>
</cp:coreProperties>
</file>